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3" r:id="rId3"/>
    <p:sldId id="269" r:id="rId4"/>
    <p:sldId id="274" r:id="rId5"/>
    <p:sldId id="270" r:id="rId6"/>
    <p:sldId id="271" r:id="rId7"/>
    <p:sldId id="276" r:id="rId8"/>
    <p:sldId id="272" r:id="rId9"/>
    <p:sldId id="278" r:id="rId10"/>
    <p:sldId id="283" r:id="rId11"/>
    <p:sldId id="257" r:id="rId12"/>
    <p:sldId id="281" r:id="rId13"/>
    <p:sldId id="267" r:id="rId14"/>
    <p:sldId id="268" r:id="rId15"/>
    <p:sldId id="258" r:id="rId16"/>
    <p:sldId id="282" r:id="rId17"/>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197"/>
  </p:normalViewPr>
  <p:slideViewPr>
    <p:cSldViewPr>
      <p:cViewPr>
        <p:scale>
          <a:sx n="121" d="100"/>
          <a:sy n="121" d="100"/>
        </p:scale>
        <p:origin x="1360" y="144"/>
      </p:cViewPr>
      <p:guideLst>
        <p:guide orient="horz" pos="2160"/>
        <p:guide pos="2880"/>
      </p:guideLst>
    </p:cSldViewPr>
  </p:slideViewPr>
  <p:outlineViewPr>
    <p:cViewPr>
      <p:scale>
        <a:sx n="33" d="100"/>
        <a:sy n="33" d="100"/>
      </p:scale>
      <p:origin x="0" y="18656"/>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776" y="3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E8512-538B-4617-8013-324600634936}"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4CAF35DB-B1C7-4508-A1FB-4B25EA2E2D7B}">
      <dgm:prSet/>
      <dgm:spPr/>
      <dgm:t>
        <a:bodyPr/>
        <a:lstStyle/>
        <a:p>
          <a:pPr>
            <a:lnSpc>
              <a:spcPct val="100000"/>
            </a:lnSpc>
          </a:pPr>
          <a:r>
            <a:rPr lang="en-TT"/>
            <a:t>Searches are a big part of the conveyancing process. The purpose of these searches is to uncover any potential issue that may interrupt the way of life within the property. Simply viewing or getting a survey on a property isn’t enough to know everything there is to know, and sometimes issues can be hidden away only to be discovered through a search and put a spanner in the works – </a:t>
          </a:r>
          <a:r>
            <a:rPr lang="en-TT" b="1" i="1"/>
            <a:t>and that’s why they are so important.</a:t>
          </a:r>
          <a:endParaRPr lang="en-US"/>
        </a:p>
      </dgm:t>
    </dgm:pt>
    <dgm:pt modelId="{5C6AB355-8E25-4AD7-BB77-03E939148CDC}" type="parTrans" cxnId="{BD32B066-A631-4F8F-8359-718B7C2D2249}">
      <dgm:prSet/>
      <dgm:spPr/>
      <dgm:t>
        <a:bodyPr/>
        <a:lstStyle/>
        <a:p>
          <a:endParaRPr lang="en-US"/>
        </a:p>
      </dgm:t>
    </dgm:pt>
    <dgm:pt modelId="{4D4692D0-BFF4-46D7-A719-E45F0D03973D}" type="sibTrans" cxnId="{BD32B066-A631-4F8F-8359-718B7C2D2249}">
      <dgm:prSet/>
      <dgm:spPr/>
      <dgm:t>
        <a:bodyPr/>
        <a:lstStyle/>
        <a:p>
          <a:pPr>
            <a:lnSpc>
              <a:spcPct val="100000"/>
            </a:lnSpc>
          </a:pPr>
          <a:endParaRPr lang="en-US"/>
        </a:p>
      </dgm:t>
    </dgm:pt>
    <dgm:pt modelId="{2824318A-F21D-4058-A7CE-FCB59C88A22A}">
      <dgm:prSet/>
      <dgm:spPr/>
      <dgm:t>
        <a:bodyPr/>
        <a:lstStyle/>
        <a:p>
          <a:pPr>
            <a:lnSpc>
              <a:spcPct val="100000"/>
            </a:lnSpc>
          </a:pPr>
          <a:r>
            <a:rPr lang="en-TT"/>
            <a:t>Alongside these searches, your Attorney will also be responsible for checking all the paperwork and any returned searches in great detail, raising any questions with the seller’s Attorney and making the buyer aware of any issues. If you do happen to run into any issues, this stage can take a few weeks and is often the culprit for any hold-ups, but it’s very important to get to the bottom of anything needing attention so that it’s plain sailing for the buyer once the purchase is complete.</a:t>
          </a:r>
          <a:endParaRPr lang="en-US"/>
        </a:p>
      </dgm:t>
    </dgm:pt>
    <dgm:pt modelId="{EA05E96B-AB9D-4F5D-BC35-5B380B22ECB0}" type="parTrans" cxnId="{381E06DE-7349-47A9-AEE2-6EA6EC0850E8}">
      <dgm:prSet/>
      <dgm:spPr/>
      <dgm:t>
        <a:bodyPr/>
        <a:lstStyle/>
        <a:p>
          <a:endParaRPr lang="en-US"/>
        </a:p>
      </dgm:t>
    </dgm:pt>
    <dgm:pt modelId="{F20E9888-1A8B-4516-846B-69F29F9F4B84}" type="sibTrans" cxnId="{381E06DE-7349-47A9-AEE2-6EA6EC0850E8}">
      <dgm:prSet/>
      <dgm:spPr/>
      <dgm:t>
        <a:bodyPr/>
        <a:lstStyle/>
        <a:p>
          <a:endParaRPr lang="en-US"/>
        </a:p>
      </dgm:t>
    </dgm:pt>
    <dgm:pt modelId="{A02DAA06-523E-4189-88E5-ECCBE56B608A}" type="pres">
      <dgm:prSet presAssocID="{0F9E8512-538B-4617-8013-324600634936}" presName="root" presStyleCnt="0">
        <dgm:presLayoutVars>
          <dgm:dir/>
          <dgm:resizeHandles val="exact"/>
        </dgm:presLayoutVars>
      </dgm:prSet>
      <dgm:spPr/>
    </dgm:pt>
    <dgm:pt modelId="{E9679321-1286-45DE-B76C-92A4A106AD23}" type="pres">
      <dgm:prSet presAssocID="{4CAF35DB-B1C7-4508-A1FB-4B25EA2E2D7B}" presName="compNode" presStyleCnt="0"/>
      <dgm:spPr/>
    </dgm:pt>
    <dgm:pt modelId="{36D365E1-194E-4F6D-9066-9283F039B5E2}" type="pres">
      <dgm:prSet presAssocID="{4CAF35DB-B1C7-4508-A1FB-4B25EA2E2D7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93DB7ECE-57A3-4EA3-810C-F947A19051D9}" type="pres">
      <dgm:prSet presAssocID="{4CAF35DB-B1C7-4508-A1FB-4B25EA2E2D7B}" presName="spaceRect" presStyleCnt="0"/>
      <dgm:spPr/>
    </dgm:pt>
    <dgm:pt modelId="{448B69E3-6C07-4CF4-AB00-E2CCB0D048C6}" type="pres">
      <dgm:prSet presAssocID="{4CAF35DB-B1C7-4508-A1FB-4B25EA2E2D7B}" presName="textRect" presStyleLbl="revTx" presStyleIdx="0" presStyleCnt="2">
        <dgm:presLayoutVars>
          <dgm:chMax val="1"/>
          <dgm:chPref val="1"/>
        </dgm:presLayoutVars>
      </dgm:prSet>
      <dgm:spPr/>
    </dgm:pt>
    <dgm:pt modelId="{A37FC845-DC6E-4EE9-B81F-199562C23E37}" type="pres">
      <dgm:prSet presAssocID="{4D4692D0-BFF4-46D7-A719-E45F0D03973D}" presName="sibTrans" presStyleCnt="0"/>
      <dgm:spPr/>
    </dgm:pt>
    <dgm:pt modelId="{E0598F57-D40D-4702-AA39-E68EF0AB6223}" type="pres">
      <dgm:prSet presAssocID="{2824318A-F21D-4058-A7CE-FCB59C88A22A}" presName="compNode" presStyleCnt="0"/>
      <dgm:spPr/>
    </dgm:pt>
    <dgm:pt modelId="{1308063B-F4FF-409E-9D75-69D37720A595}" type="pres">
      <dgm:prSet presAssocID="{2824318A-F21D-4058-A7CE-FCB59C88A22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tective"/>
        </a:ext>
      </dgm:extLst>
    </dgm:pt>
    <dgm:pt modelId="{091A2F5B-76D0-4923-BBE3-CB43A173A23F}" type="pres">
      <dgm:prSet presAssocID="{2824318A-F21D-4058-A7CE-FCB59C88A22A}" presName="spaceRect" presStyleCnt="0"/>
      <dgm:spPr/>
    </dgm:pt>
    <dgm:pt modelId="{4316481B-65D0-429A-84B9-E4F82270C749}" type="pres">
      <dgm:prSet presAssocID="{2824318A-F21D-4058-A7CE-FCB59C88A22A}" presName="textRect" presStyleLbl="revTx" presStyleIdx="1" presStyleCnt="2">
        <dgm:presLayoutVars>
          <dgm:chMax val="1"/>
          <dgm:chPref val="1"/>
        </dgm:presLayoutVars>
      </dgm:prSet>
      <dgm:spPr/>
    </dgm:pt>
  </dgm:ptLst>
  <dgm:cxnLst>
    <dgm:cxn modelId="{BD32B066-A631-4F8F-8359-718B7C2D2249}" srcId="{0F9E8512-538B-4617-8013-324600634936}" destId="{4CAF35DB-B1C7-4508-A1FB-4B25EA2E2D7B}" srcOrd="0" destOrd="0" parTransId="{5C6AB355-8E25-4AD7-BB77-03E939148CDC}" sibTransId="{4D4692D0-BFF4-46D7-A719-E45F0D03973D}"/>
    <dgm:cxn modelId="{8154847E-67FA-0949-A986-B09BF74565DB}" type="presOf" srcId="{0F9E8512-538B-4617-8013-324600634936}" destId="{A02DAA06-523E-4189-88E5-ECCBE56B608A}" srcOrd="0" destOrd="0" presId="urn:microsoft.com/office/officeart/2018/2/layout/IconLabelList"/>
    <dgm:cxn modelId="{D33FAAAD-0893-B049-AE37-7D5B02BF747D}" type="presOf" srcId="{2824318A-F21D-4058-A7CE-FCB59C88A22A}" destId="{4316481B-65D0-429A-84B9-E4F82270C749}" srcOrd="0" destOrd="0" presId="urn:microsoft.com/office/officeart/2018/2/layout/IconLabelList"/>
    <dgm:cxn modelId="{8ACE86D3-81A0-3C49-A027-9462FFED1A02}" type="presOf" srcId="{4CAF35DB-B1C7-4508-A1FB-4B25EA2E2D7B}" destId="{448B69E3-6C07-4CF4-AB00-E2CCB0D048C6}" srcOrd="0" destOrd="0" presId="urn:microsoft.com/office/officeart/2018/2/layout/IconLabelList"/>
    <dgm:cxn modelId="{381E06DE-7349-47A9-AEE2-6EA6EC0850E8}" srcId="{0F9E8512-538B-4617-8013-324600634936}" destId="{2824318A-F21D-4058-A7CE-FCB59C88A22A}" srcOrd="1" destOrd="0" parTransId="{EA05E96B-AB9D-4F5D-BC35-5B380B22ECB0}" sibTransId="{F20E9888-1A8B-4516-846B-69F29F9F4B84}"/>
    <dgm:cxn modelId="{EAF5CE8D-B32B-4648-96B6-3D6209EF7E7B}" type="presParOf" srcId="{A02DAA06-523E-4189-88E5-ECCBE56B608A}" destId="{E9679321-1286-45DE-B76C-92A4A106AD23}" srcOrd="0" destOrd="0" presId="urn:microsoft.com/office/officeart/2018/2/layout/IconLabelList"/>
    <dgm:cxn modelId="{E28DF004-2FC9-2D43-9A16-53EA2A76F476}" type="presParOf" srcId="{E9679321-1286-45DE-B76C-92A4A106AD23}" destId="{36D365E1-194E-4F6D-9066-9283F039B5E2}" srcOrd="0" destOrd="0" presId="urn:microsoft.com/office/officeart/2018/2/layout/IconLabelList"/>
    <dgm:cxn modelId="{37928E15-B97E-FA43-9899-3F0DEE4FB01C}" type="presParOf" srcId="{E9679321-1286-45DE-B76C-92A4A106AD23}" destId="{93DB7ECE-57A3-4EA3-810C-F947A19051D9}" srcOrd="1" destOrd="0" presId="urn:microsoft.com/office/officeart/2018/2/layout/IconLabelList"/>
    <dgm:cxn modelId="{429B8313-2CBD-5947-BBC8-DEFC45616BDB}" type="presParOf" srcId="{E9679321-1286-45DE-B76C-92A4A106AD23}" destId="{448B69E3-6C07-4CF4-AB00-E2CCB0D048C6}" srcOrd="2" destOrd="0" presId="urn:microsoft.com/office/officeart/2018/2/layout/IconLabelList"/>
    <dgm:cxn modelId="{58B6662F-37D1-1440-98BE-ECE3FB8D69D3}" type="presParOf" srcId="{A02DAA06-523E-4189-88E5-ECCBE56B608A}" destId="{A37FC845-DC6E-4EE9-B81F-199562C23E37}" srcOrd="1" destOrd="0" presId="urn:microsoft.com/office/officeart/2018/2/layout/IconLabelList"/>
    <dgm:cxn modelId="{A5822B4C-36B3-B74C-AB63-2DCAE568069C}" type="presParOf" srcId="{A02DAA06-523E-4189-88E5-ECCBE56B608A}" destId="{E0598F57-D40D-4702-AA39-E68EF0AB6223}" srcOrd="2" destOrd="0" presId="urn:microsoft.com/office/officeart/2018/2/layout/IconLabelList"/>
    <dgm:cxn modelId="{340096EC-42AE-7745-B38A-C10F18A3354E}" type="presParOf" srcId="{E0598F57-D40D-4702-AA39-E68EF0AB6223}" destId="{1308063B-F4FF-409E-9D75-69D37720A595}" srcOrd="0" destOrd="0" presId="urn:microsoft.com/office/officeart/2018/2/layout/IconLabelList"/>
    <dgm:cxn modelId="{3F1D6F43-93F4-8846-9A8B-15F2EA2338F3}" type="presParOf" srcId="{E0598F57-D40D-4702-AA39-E68EF0AB6223}" destId="{091A2F5B-76D0-4923-BBE3-CB43A173A23F}" srcOrd="1" destOrd="0" presId="urn:microsoft.com/office/officeart/2018/2/layout/IconLabelList"/>
    <dgm:cxn modelId="{B9253039-6285-514C-BB08-08114BDB23A8}" type="presParOf" srcId="{E0598F57-D40D-4702-AA39-E68EF0AB6223}" destId="{4316481B-65D0-429A-84B9-E4F82270C749}"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ADA6C-3F21-479F-A6B7-30C2315FCFE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58EB996-798E-4085-A595-298A518DD2BC}">
      <dgm:prSet/>
      <dgm:spPr/>
      <dgm:t>
        <a:bodyPr/>
        <a:lstStyle/>
        <a:p>
          <a:r>
            <a:rPr lang="en-TT"/>
            <a:t>Your Attorney’s fees cover all of the work required to complete the purchase of your new home, including submitting searches, checking the title, dealing with registration at the Land Registry and dealing with the payment of Stamp Duty.</a:t>
          </a:r>
          <a:endParaRPr lang="en-US"/>
        </a:p>
      </dgm:t>
    </dgm:pt>
    <dgm:pt modelId="{B6B2AAD4-1108-4836-A4BA-C9D9BC1E94F5}" type="parTrans" cxnId="{7B5E6844-1EE0-47BC-8DB1-45BF0D3BDEDC}">
      <dgm:prSet/>
      <dgm:spPr/>
      <dgm:t>
        <a:bodyPr/>
        <a:lstStyle/>
        <a:p>
          <a:endParaRPr lang="en-US"/>
        </a:p>
      </dgm:t>
    </dgm:pt>
    <dgm:pt modelId="{3CE73DC9-7293-493E-BEE5-92CA63C97FD8}" type="sibTrans" cxnId="{7B5E6844-1EE0-47BC-8DB1-45BF0D3BDEDC}">
      <dgm:prSet/>
      <dgm:spPr/>
      <dgm:t>
        <a:bodyPr/>
        <a:lstStyle/>
        <a:p>
          <a:endParaRPr lang="en-US"/>
        </a:p>
      </dgm:t>
    </dgm:pt>
    <dgm:pt modelId="{891553CB-8CE5-4C3D-9AE2-5C315C003913}">
      <dgm:prSet/>
      <dgm:spPr/>
      <dgm:t>
        <a:bodyPr/>
        <a:lstStyle/>
        <a:p>
          <a:r>
            <a:rPr lang="en-TT"/>
            <a:t>Attorney’s Fees in Trinidad and Tobago are calculated based on the purchase price in accordance with the Attorneys-At-Law (Remuneration) (Non-Contentious Business) Rules of The Legal Profession Act Chap 90.03 and the table below gives some examples</a:t>
          </a:r>
          <a:endParaRPr lang="en-US"/>
        </a:p>
      </dgm:t>
    </dgm:pt>
    <dgm:pt modelId="{76FDF888-A565-488C-9D83-921A9B049AE3}" type="parTrans" cxnId="{C4640901-57C9-4EEE-BAA4-92A49848237B}">
      <dgm:prSet/>
      <dgm:spPr/>
      <dgm:t>
        <a:bodyPr/>
        <a:lstStyle/>
        <a:p>
          <a:endParaRPr lang="en-US"/>
        </a:p>
      </dgm:t>
    </dgm:pt>
    <dgm:pt modelId="{4C42CF34-E479-4D1C-988F-B2A494A62E8D}" type="sibTrans" cxnId="{C4640901-57C9-4EEE-BAA4-92A49848237B}">
      <dgm:prSet/>
      <dgm:spPr/>
      <dgm:t>
        <a:bodyPr/>
        <a:lstStyle/>
        <a:p>
          <a:endParaRPr lang="en-US"/>
        </a:p>
      </dgm:t>
    </dgm:pt>
    <dgm:pt modelId="{C5D03430-1F8D-5A48-9692-A503A2C1A961}" type="pres">
      <dgm:prSet presAssocID="{E29ADA6C-3F21-479F-A6B7-30C2315FCFEB}" presName="hierChild1" presStyleCnt="0">
        <dgm:presLayoutVars>
          <dgm:chPref val="1"/>
          <dgm:dir/>
          <dgm:animOne val="branch"/>
          <dgm:animLvl val="lvl"/>
          <dgm:resizeHandles/>
        </dgm:presLayoutVars>
      </dgm:prSet>
      <dgm:spPr/>
    </dgm:pt>
    <dgm:pt modelId="{3A1BB79C-E226-F549-93BF-41456FC1C34B}" type="pres">
      <dgm:prSet presAssocID="{858EB996-798E-4085-A595-298A518DD2BC}" presName="hierRoot1" presStyleCnt="0"/>
      <dgm:spPr/>
    </dgm:pt>
    <dgm:pt modelId="{09A9C925-1CD5-934B-A7D2-9852C1D65A52}" type="pres">
      <dgm:prSet presAssocID="{858EB996-798E-4085-A595-298A518DD2BC}" presName="composite" presStyleCnt="0"/>
      <dgm:spPr/>
    </dgm:pt>
    <dgm:pt modelId="{E4EA621F-DF54-5C45-83DD-C77A5924584E}" type="pres">
      <dgm:prSet presAssocID="{858EB996-798E-4085-A595-298A518DD2BC}" presName="background" presStyleLbl="node0" presStyleIdx="0" presStyleCnt="2"/>
      <dgm:spPr/>
    </dgm:pt>
    <dgm:pt modelId="{1E177953-B2CB-1E46-9CD0-2CEB58BA7156}" type="pres">
      <dgm:prSet presAssocID="{858EB996-798E-4085-A595-298A518DD2BC}" presName="text" presStyleLbl="fgAcc0" presStyleIdx="0" presStyleCnt="2">
        <dgm:presLayoutVars>
          <dgm:chPref val="3"/>
        </dgm:presLayoutVars>
      </dgm:prSet>
      <dgm:spPr/>
    </dgm:pt>
    <dgm:pt modelId="{06148A11-B3CF-EF44-8077-E589B403EF52}" type="pres">
      <dgm:prSet presAssocID="{858EB996-798E-4085-A595-298A518DD2BC}" presName="hierChild2" presStyleCnt="0"/>
      <dgm:spPr/>
    </dgm:pt>
    <dgm:pt modelId="{4ACBA379-7612-A940-8BB1-7B8B3112124B}" type="pres">
      <dgm:prSet presAssocID="{891553CB-8CE5-4C3D-9AE2-5C315C003913}" presName="hierRoot1" presStyleCnt="0"/>
      <dgm:spPr/>
    </dgm:pt>
    <dgm:pt modelId="{861B9CA6-F85C-7E4A-A570-35F6E6A0C657}" type="pres">
      <dgm:prSet presAssocID="{891553CB-8CE5-4C3D-9AE2-5C315C003913}" presName="composite" presStyleCnt="0"/>
      <dgm:spPr/>
    </dgm:pt>
    <dgm:pt modelId="{FB4A9FC0-80CF-4246-B9D3-73FD15A51138}" type="pres">
      <dgm:prSet presAssocID="{891553CB-8CE5-4C3D-9AE2-5C315C003913}" presName="background" presStyleLbl="node0" presStyleIdx="1" presStyleCnt="2"/>
      <dgm:spPr/>
    </dgm:pt>
    <dgm:pt modelId="{4EA0E39C-5F2F-6B42-9E85-D5975D81F3E0}" type="pres">
      <dgm:prSet presAssocID="{891553CB-8CE5-4C3D-9AE2-5C315C003913}" presName="text" presStyleLbl="fgAcc0" presStyleIdx="1" presStyleCnt="2">
        <dgm:presLayoutVars>
          <dgm:chPref val="3"/>
        </dgm:presLayoutVars>
      </dgm:prSet>
      <dgm:spPr/>
    </dgm:pt>
    <dgm:pt modelId="{9FA6536C-403F-9F49-BFE8-E6F41E896E88}" type="pres">
      <dgm:prSet presAssocID="{891553CB-8CE5-4C3D-9AE2-5C315C003913}" presName="hierChild2" presStyleCnt="0"/>
      <dgm:spPr/>
    </dgm:pt>
  </dgm:ptLst>
  <dgm:cxnLst>
    <dgm:cxn modelId="{C4640901-57C9-4EEE-BAA4-92A49848237B}" srcId="{E29ADA6C-3F21-479F-A6B7-30C2315FCFEB}" destId="{891553CB-8CE5-4C3D-9AE2-5C315C003913}" srcOrd="1" destOrd="0" parTransId="{76FDF888-A565-488C-9D83-921A9B049AE3}" sibTransId="{4C42CF34-E479-4D1C-988F-B2A494A62E8D}"/>
    <dgm:cxn modelId="{69872936-CC5C-5243-B8BC-2AD48C378FD6}" type="presOf" srcId="{891553CB-8CE5-4C3D-9AE2-5C315C003913}" destId="{4EA0E39C-5F2F-6B42-9E85-D5975D81F3E0}" srcOrd="0" destOrd="0" presId="urn:microsoft.com/office/officeart/2005/8/layout/hierarchy1"/>
    <dgm:cxn modelId="{7B5E6844-1EE0-47BC-8DB1-45BF0D3BDEDC}" srcId="{E29ADA6C-3F21-479F-A6B7-30C2315FCFEB}" destId="{858EB996-798E-4085-A595-298A518DD2BC}" srcOrd="0" destOrd="0" parTransId="{B6B2AAD4-1108-4836-A4BA-C9D9BC1E94F5}" sibTransId="{3CE73DC9-7293-493E-BEE5-92CA63C97FD8}"/>
    <dgm:cxn modelId="{F7E0B79F-8201-7D42-9A8B-8EEBA558C61D}" type="presOf" srcId="{E29ADA6C-3F21-479F-A6B7-30C2315FCFEB}" destId="{C5D03430-1F8D-5A48-9692-A503A2C1A961}" srcOrd="0" destOrd="0" presId="urn:microsoft.com/office/officeart/2005/8/layout/hierarchy1"/>
    <dgm:cxn modelId="{555D8CFE-93D4-5246-9701-0673F6EE2867}" type="presOf" srcId="{858EB996-798E-4085-A595-298A518DD2BC}" destId="{1E177953-B2CB-1E46-9CD0-2CEB58BA7156}" srcOrd="0" destOrd="0" presId="urn:microsoft.com/office/officeart/2005/8/layout/hierarchy1"/>
    <dgm:cxn modelId="{F1256A62-B3AA-6743-8DA8-BBF33099D297}" type="presParOf" srcId="{C5D03430-1F8D-5A48-9692-A503A2C1A961}" destId="{3A1BB79C-E226-F549-93BF-41456FC1C34B}" srcOrd="0" destOrd="0" presId="urn:microsoft.com/office/officeart/2005/8/layout/hierarchy1"/>
    <dgm:cxn modelId="{B2782993-9F2B-1E49-84E0-20CFCDB4E789}" type="presParOf" srcId="{3A1BB79C-E226-F549-93BF-41456FC1C34B}" destId="{09A9C925-1CD5-934B-A7D2-9852C1D65A52}" srcOrd="0" destOrd="0" presId="urn:microsoft.com/office/officeart/2005/8/layout/hierarchy1"/>
    <dgm:cxn modelId="{2D11B376-68A9-B14E-AAF2-E362CF7CF797}" type="presParOf" srcId="{09A9C925-1CD5-934B-A7D2-9852C1D65A52}" destId="{E4EA621F-DF54-5C45-83DD-C77A5924584E}" srcOrd="0" destOrd="0" presId="urn:microsoft.com/office/officeart/2005/8/layout/hierarchy1"/>
    <dgm:cxn modelId="{E1040AFB-391A-7441-87F7-E3E39AED4F94}" type="presParOf" srcId="{09A9C925-1CD5-934B-A7D2-9852C1D65A52}" destId="{1E177953-B2CB-1E46-9CD0-2CEB58BA7156}" srcOrd="1" destOrd="0" presId="urn:microsoft.com/office/officeart/2005/8/layout/hierarchy1"/>
    <dgm:cxn modelId="{E4F17216-230D-E14B-B53E-15DF5C4400A1}" type="presParOf" srcId="{3A1BB79C-E226-F549-93BF-41456FC1C34B}" destId="{06148A11-B3CF-EF44-8077-E589B403EF52}" srcOrd="1" destOrd="0" presId="urn:microsoft.com/office/officeart/2005/8/layout/hierarchy1"/>
    <dgm:cxn modelId="{A49E15F6-CBD7-FC40-B443-FDCE64C5DB29}" type="presParOf" srcId="{C5D03430-1F8D-5A48-9692-A503A2C1A961}" destId="{4ACBA379-7612-A940-8BB1-7B8B3112124B}" srcOrd="1" destOrd="0" presId="urn:microsoft.com/office/officeart/2005/8/layout/hierarchy1"/>
    <dgm:cxn modelId="{74D605FE-D7CE-754A-B12F-462465C2D049}" type="presParOf" srcId="{4ACBA379-7612-A940-8BB1-7B8B3112124B}" destId="{861B9CA6-F85C-7E4A-A570-35F6E6A0C657}" srcOrd="0" destOrd="0" presId="urn:microsoft.com/office/officeart/2005/8/layout/hierarchy1"/>
    <dgm:cxn modelId="{BBD43DE5-FA5E-D941-A551-B9C6A6821965}" type="presParOf" srcId="{861B9CA6-F85C-7E4A-A570-35F6E6A0C657}" destId="{FB4A9FC0-80CF-4246-B9D3-73FD15A51138}" srcOrd="0" destOrd="0" presId="urn:microsoft.com/office/officeart/2005/8/layout/hierarchy1"/>
    <dgm:cxn modelId="{44B0EE9C-E821-3D4F-B22A-953D6A7CA945}" type="presParOf" srcId="{861B9CA6-F85C-7E4A-A570-35F6E6A0C657}" destId="{4EA0E39C-5F2F-6B42-9E85-D5975D81F3E0}" srcOrd="1" destOrd="0" presId="urn:microsoft.com/office/officeart/2005/8/layout/hierarchy1"/>
    <dgm:cxn modelId="{934BEC59-BA57-C14B-A217-97020F91A9DC}" type="presParOf" srcId="{4ACBA379-7612-A940-8BB1-7B8B3112124B}" destId="{9FA6536C-403F-9F49-BFE8-E6F41E896E8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365E1-194E-4F6D-9066-9283F039B5E2}">
      <dsp:nvSpPr>
        <dsp:cNvPr id="0" name=""/>
        <dsp:cNvSpPr/>
      </dsp:nvSpPr>
      <dsp:spPr>
        <a:xfrm>
          <a:off x="1133182" y="913"/>
          <a:ext cx="785478" cy="7854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B69E3-6C07-4CF4-AB00-E2CCB0D048C6}">
      <dsp:nvSpPr>
        <dsp:cNvPr id="0" name=""/>
        <dsp:cNvSpPr/>
      </dsp:nvSpPr>
      <dsp:spPr>
        <a:xfrm>
          <a:off x="653167" y="1429000"/>
          <a:ext cx="1745507" cy="285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TT" sz="1100" kern="1200"/>
            <a:t>Searches are a big part of the conveyancing process. The purpose of these searches is to uncover any potential issue that may interrupt the way of life within the property. Simply viewing or getting a survey on a property isn’t enough to know everything there is to know, and sometimes issues can be hidden away only to be discovered through a search and put a spanner in the works – </a:t>
          </a:r>
          <a:r>
            <a:rPr lang="en-TT" sz="1100" b="1" i="1" kern="1200"/>
            <a:t>and that’s why they are so important.</a:t>
          </a:r>
          <a:endParaRPr lang="en-US" sz="1100" kern="1200"/>
        </a:p>
      </dsp:txBody>
      <dsp:txXfrm>
        <a:off x="653167" y="1429000"/>
        <a:ext cx="1745507" cy="2855893"/>
      </dsp:txXfrm>
    </dsp:sp>
    <dsp:sp modelId="{1308063B-F4FF-409E-9D75-69D37720A595}">
      <dsp:nvSpPr>
        <dsp:cNvPr id="0" name=""/>
        <dsp:cNvSpPr/>
      </dsp:nvSpPr>
      <dsp:spPr>
        <a:xfrm>
          <a:off x="3184154" y="913"/>
          <a:ext cx="785478" cy="7854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6481B-65D0-429A-84B9-E4F82270C749}">
      <dsp:nvSpPr>
        <dsp:cNvPr id="0" name=""/>
        <dsp:cNvSpPr/>
      </dsp:nvSpPr>
      <dsp:spPr>
        <a:xfrm>
          <a:off x="2704139" y="1429000"/>
          <a:ext cx="1745507" cy="2855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TT" sz="1100" kern="1200"/>
            <a:t>Alongside these searches, your Attorney will also be responsible for checking all the paperwork and any returned searches in great detail, raising any questions with the seller’s Attorney and making the buyer aware of any issues. If you do happen to run into any issues, this stage can take a few weeks and is often the culprit for any hold-ups, but it’s very important to get to the bottom of anything needing attention so that it’s plain sailing for the buyer once the purchase is complete.</a:t>
          </a:r>
          <a:endParaRPr lang="en-US" sz="1100" kern="1200"/>
        </a:p>
      </dsp:txBody>
      <dsp:txXfrm>
        <a:off x="2704139" y="1429000"/>
        <a:ext cx="1745507" cy="2855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A621F-DF54-5C45-83DD-C77A5924584E}">
      <dsp:nvSpPr>
        <dsp:cNvPr id="0" name=""/>
        <dsp:cNvSpPr/>
      </dsp:nvSpPr>
      <dsp:spPr>
        <a:xfrm>
          <a:off x="646498" y="480"/>
          <a:ext cx="2776887" cy="17633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177953-B2CB-1E46-9CD0-2CEB58BA7156}">
      <dsp:nvSpPr>
        <dsp:cNvPr id="0" name=""/>
        <dsp:cNvSpPr/>
      </dsp:nvSpPr>
      <dsp:spPr>
        <a:xfrm>
          <a:off x="955041" y="293596"/>
          <a:ext cx="2776887" cy="17633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TT" sz="1300" kern="1200"/>
            <a:t>Your Attorney’s fees cover all of the work required to complete the purchase of your new home, including submitting searches, checking the title, dealing with registration at the Land Registry and dealing with the payment of Stamp Duty.</a:t>
          </a:r>
          <a:endParaRPr lang="en-US" sz="1300" kern="1200"/>
        </a:p>
      </dsp:txBody>
      <dsp:txXfrm>
        <a:off x="1006687" y="345242"/>
        <a:ext cx="2673595" cy="1660031"/>
      </dsp:txXfrm>
    </dsp:sp>
    <dsp:sp modelId="{FB4A9FC0-80CF-4246-B9D3-73FD15A51138}">
      <dsp:nvSpPr>
        <dsp:cNvPr id="0" name=""/>
        <dsp:cNvSpPr/>
      </dsp:nvSpPr>
      <dsp:spPr>
        <a:xfrm>
          <a:off x="4040471" y="480"/>
          <a:ext cx="2776887" cy="17633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A0E39C-5F2F-6B42-9E85-D5975D81F3E0}">
      <dsp:nvSpPr>
        <dsp:cNvPr id="0" name=""/>
        <dsp:cNvSpPr/>
      </dsp:nvSpPr>
      <dsp:spPr>
        <a:xfrm>
          <a:off x="4349014" y="293596"/>
          <a:ext cx="2776887" cy="17633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TT" sz="1300" kern="1200"/>
            <a:t>Attorney’s Fees in Trinidad and Tobago are calculated based on the purchase price in accordance with the Attorneys-At-Law (Remuneration) (Non-Contentious Business) Rules of The Legal Profession Act Chap 90.03 and the table below gives some examples</a:t>
          </a:r>
          <a:endParaRPr lang="en-US" sz="1300" kern="1200"/>
        </a:p>
      </dsp:txBody>
      <dsp:txXfrm>
        <a:off x="4400660" y="345242"/>
        <a:ext cx="2673595" cy="166003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558293-EDFF-5F36-FEAC-D53E2B05821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260340D4-F160-DD04-0BFC-08F1F2305E72}"/>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B319AF1-7D3D-7449-91A5-2B8D5546A6D8}" type="datetimeFigureOut">
              <a:rPr lang="en-US" altLang="en-US"/>
              <a:pPr/>
              <a:t>5/23/23</a:t>
            </a:fld>
            <a:endParaRPr lang="en-US" altLang="en-US"/>
          </a:p>
        </p:txBody>
      </p:sp>
      <p:sp>
        <p:nvSpPr>
          <p:cNvPr id="4" name="Footer Placeholder 3">
            <a:extLst>
              <a:ext uri="{FF2B5EF4-FFF2-40B4-BE49-F238E27FC236}">
                <a16:creationId xmlns:a16="http://schemas.microsoft.com/office/drawing/2014/main" id="{A1122FE9-9454-8824-B7BD-E6D633D8DC95}"/>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atin typeface="Arial" charset="0"/>
                <a:ea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70D49670-F9E0-6AAE-4AEF-AC915CA39513}"/>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880D17-4F24-394B-812A-820B2B65AE2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F6E59E-8EBE-6217-C021-40A53354A70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0D58EA64-16D0-BAE6-59AB-EC8F95CEECE4}"/>
              </a:ext>
            </a:extLst>
          </p:cNvPr>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D5606297-BAA8-6F47-A6C3-5667BB6F9656}" type="datetimeFigureOut">
              <a:rPr lang="en-US" altLang="en-US"/>
              <a:pPr/>
              <a:t>5/23/23</a:t>
            </a:fld>
            <a:endParaRPr lang="en-US" altLang="en-US"/>
          </a:p>
        </p:txBody>
      </p:sp>
      <p:sp>
        <p:nvSpPr>
          <p:cNvPr id="4" name="Slide Image Placeholder 3">
            <a:extLst>
              <a:ext uri="{FF2B5EF4-FFF2-40B4-BE49-F238E27FC236}">
                <a16:creationId xmlns:a16="http://schemas.microsoft.com/office/drawing/2014/main" id="{3AD52084-2F4F-3920-E387-A501292C29CF}"/>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C58F2E3-BE57-FD4B-D44E-F9957B53A9ED}"/>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82BA29E-1F04-3F89-B528-C58C387FC4B8}"/>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B72A3042-2FAA-6A7B-1E45-FA7CC85B9870}"/>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20C4BD6-325C-FF47-9C5C-C3030BC0ECB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0668512F-A12C-FA77-D6EB-FCCA05F82E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7EC6C365-80E9-11B7-FA9F-A3E5F4B4B4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22AFA27D-B52F-6F42-66DE-CF9AD9515F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73D4B36-E825-B54B-8549-54CE13679969}"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5836F207-E96C-2C4C-65EA-867411451E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B00B07F9-04C5-4438-4F17-6EA4127B7F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4F505EDA-F2B8-339E-50BF-E348C881B6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1B8C683-89D2-7E40-8466-5FD5EE5B939B}"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BF9CC5D2-CF4B-8E72-A9E9-237503C7B8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2CECDE38-1032-AD37-F872-15F9F79564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17C5AC43-8C1D-A0C2-27B1-D6034ACB45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5E2ABB5-65FF-D941-AA73-1DFC75150F62}"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C553C223-1C03-B4E9-6FDC-1BD490F7BF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044B933A-021E-9464-41A3-173250E37B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1B949DAC-175A-5883-700D-75AD1E6DE7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643FA09-76F4-1149-9525-DBEC5E37169D}"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F5D9AAD2-E144-D6E6-243A-A12CEBF851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E3A3B674-37C3-4336-BD7C-308EE7A81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5EC6AD6C-1B98-C7E0-BBA5-C00ECA265F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F51181-ED56-504A-8592-1BC8B81F164C}"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9EAE0114-1AB0-8ADE-312A-7A624C2B6E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9645BCB7-A603-9E0D-0E13-38658A92FF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43855B95-CFB7-1C9E-F286-CB7E3E3569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E537B3E-C152-6B48-A222-575F81A1EDC7}" type="slidenum">
              <a:rPr lang="en-US" altLang="en-US" sz="1200">
                <a:latin typeface="Calibri" panose="020F0502020204030204" pitchFamily="34" charset="0"/>
              </a:rPr>
              <a:pPr eaLnBrk="1" hangingPunct="1"/>
              <a:t>15</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281153C8-00CB-7FAF-98CE-081EA3D566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CDFFDF40-653F-D35F-6F19-4E00E4FF86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E43883FF-DD7D-5A69-AA92-3C3D95873A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25FE4C2-2D0C-DD43-A8F4-3B663FA19ADD}"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9705750-3759-1A29-744E-2A73FDEBACD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EB495EA-A4AE-7D94-B0EE-AABF5EC84B7E}"/>
              </a:ext>
            </a:extLst>
          </p:cNvPr>
          <p:cNvSpPr>
            <a:spLocks noGrp="1"/>
          </p:cNvSpPr>
          <p:nvPr>
            <p:ph type="body" idx="1"/>
          </p:nvPr>
        </p:nvSpPr>
        <p:spPr/>
        <p:txBody>
          <a:bodyPr wrap="square" numCol="1" anchor="t" anchorCtr="0" compatLnSpc="1">
            <a:prstTxWarp prst="textNoShape">
              <a:avLst/>
            </a:prstTxWarp>
          </a:bodyPr>
          <a:lstStyle/>
          <a:p>
            <a:pPr eaLnBrk="1" hangingPunct="1">
              <a:lnSpc>
                <a:spcPct val="80000"/>
              </a:lnSpc>
            </a:pPr>
            <a:endParaRPr lang="en-US" altLang="en-US" sz="900" dirty="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DD3764E7-1D44-39DA-31C9-A92336ADD2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C5490D8-C72E-7249-A254-BC0718B61754}"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E8866C75-38FA-FBA5-97F6-51E6377A0B7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FD16B51F-FE9B-000C-9567-7D9E5FFC85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17060B1A-6031-BCD7-E5F3-A60DB360D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EA83054-7A64-434C-AE7D-E81C0E7894DB}"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3AA28597-27AF-81C9-EA2D-9F2DA95E731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EF3BDF24-47C2-110C-AA3B-86624C7F53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0BC1A083-AF29-F643-9987-7125132B3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62F21D6-FF98-2042-8C14-0CDEA698608B}"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6604441E-CB89-D725-FBFD-FAA098DF060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86BD02D-661F-ABAD-20BA-A31D51CC6892}"/>
              </a:ext>
            </a:extLst>
          </p:cNvPr>
          <p:cNvSpPr>
            <a:spLocks noGrp="1"/>
          </p:cNvSpPr>
          <p:nvPr>
            <p:ph type="body" idx="1"/>
          </p:nvPr>
        </p:nvSpPr>
        <p:spPr/>
        <p:txBody>
          <a:bodyPr wrap="square" numCol="1" anchor="t" anchorCtr="0" compatLnSpc="1">
            <a:prstTxWarp prst="textNoShape">
              <a:avLst/>
            </a:prstTxWarp>
          </a:bodyPr>
          <a:lstStyle/>
          <a:p>
            <a:pPr eaLnBrk="1" hangingPunct="1">
              <a:lnSpc>
                <a:spcPct val="90000"/>
              </a:lnSpc>
            </a:pPr>
            <a:endParaRPr lang="en-US" altLang="en-US" sz="1000" dirty="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58E8215B-A485-D650-C21A-3E66EBA9EA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3707404-747D-2447-8452-EB23D7BA2603}"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383E1153-5934-FE27-9B9E-3DF92C647CB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4FC6F56-7CA0-942E-3FA4-9D4C8BE7C4F6}"/>
              </a:ext>
            </a:extLst>
          </p:cNvPr>
          <p:cNvSpPr>
            <a:spLocks noGrp="1"/>
          </p:cNvSpPr>
          <p:nvPr>
            <p:ph type="body" idx="1"/>
          </p:nvPr>
        </p:nvSpPr>
        <p:spPr/>
        <p:txBody>
          <a:bodyPr wrap="square" numCol="1" anchor="t" anchorCtr="0" compatLnSpc="1">
            <a:prstTxWarp prst="textNoShape">
              <a:avLst/>
            </a:prstTxWarp>
          </a:bodyPr>
          <a:lstStyle/>
          <a:p>
            <a:pPr eaLnBrk="1" hangingPunct="1">
              <a:lnSpc>
                <a:spcPct val="80000"/>
              </a:lnSpc>
            </a:pPr>
            <a:endParaRPr lang="en-US" altLang="en-US" sz="700" dirty="0">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3B39FB46-29E7-49C7-F414-66C85DA76C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CE10F8F-BDDE-1F45-9997-0AAFBBABA91B}"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9628877B-215C-C180-99D1-1E015E71286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A4B910E3-F85E-AE0D-5235-5564A13D2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45E61F55-D6CD-D7B0-0B2F-FFE7B69A25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35A4280-A3BB-1E47-B2E4-61086ED09A4C}"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0554FDB3-628B-2A54-AED3-312E7E03899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96C4D91-889D-A311-AEEF-B8DF44D68526}"/>
              </a:ext>
            </a:extLst>
          </p:cNvPr>
          <p:cNvSpPr>
            <a:spLocks noGrp="1"/>
          </p:cNvSpPr>
          <p:nvPr>
            <p:ph type="body" idx="1"/>
          </p:nvPr>
        </p:nvSpPr>
        <p:spPr/>
        <p:txBody>
          <a:bodyPr wrap="square" numCol="1" anchor="t" anchorCtr="0" compatLnSpc="1">
            <a:prstTxWarp prst="textNoShape">
              <a:avLst/>
            </a:prstTxWarp>
          </a:bodyPr>
          <a:lstStyle/>
          <a:p>
            <a:pPr eaLnBrk="1" hangingPunct="1">
              <a:lnSpc>
                <a:spcPct val="80000"/>
              </a:lnSpc>
            </a:pPr>
            <a:endParaRPr lang="en-US" altLang="en-US" sz="700" dirty="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DEC1A0CB-2952-7732-6AF5-8BDD7F0D21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0759968-B83A-BB44-AE63-37E4AAE9F63A}"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AFA3942-531D-A297-71B6-B9E508C8ECF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A3A3B13A-4205-E0A9-A330-04FCFAD191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FC6546EC-CE7C-0673-19B8-36AE556328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505EBB7-0A2E-8445-B2FC-B33362755618}"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C42F5D5-24E6-F0A8-F402-B74F7F87066C}"/>
              </a:ext>
            </a:extLst>
          </p:cNvPr>
          <p:cNvSpPr>
            <a:spLocks noGrp="1"/>
          </p:cNvSpPr>
          <p:nvPr>
            <p:ph type="dt" sz="half" idx="10"/>
          </p:nvPr>
        </p:nvSpPr>
        <p:spPr/>
        <p:txBody>
          <a:bodyPr/>
          <a:lstStyle>
            <a:lvl1pPr>
              <a:defRPr/>
            </a:lvl1pPr>
          </a:lstStyle>
          <a:p>
            <a:fld id="{FF70759F-85C6-C745-8CC5-A88421E8F4A4}" type="datetimeFigureOut">
              <a:rPr lang="en-US" altLang="en-US"/>
              <a:pPr/>
              <a:t>5/23/23</a:t>
            </a:fld>
            <a:endParaRPr lang="en-US" altLang="en-US"/>
          </a:p>
        </p:txBody>
      </p:sp>
      <p:sp>
        <p:nvSpPr>
          <p:cNvPr id="5" name="Footer Placeholder 4">
            <a:extLst>
              <a:ext uri="{FF2B5EF4-FFF2-40B4-BE49-F238E27FC236}">
                <a16:creationId xmlns:a16="http://schemas.microsoft.com/office/drawing/2014/main" id="{63454A3B-F811-F83D-C968-330218FE98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6A5675-79B3-D309-4599-B9F370056A42}"/>
              </a:ext>
            </a:extLst>
          </p:cNvPr>
          <p:cNvSpPr>
            <a:spLocks noGrp="1"/>
          </p:cNvSpPr>
          <p:nvPr>
            <p:ph type="sldNum" sz="quarter" idx="12"/>
          </p:nvPr>
        </p:nvSpPr>
        <p:spPr/>
        <p:txBody>
          <a:bodyPr/>
          <a:lstStyle>
            <a:lvl1pPr>
              <a:defRPr/>
            </a:lvl1pPr>
          </a:lstStyle>
          <a:p>
            <a:fld id="{6A77EEB0-E25D-A744-8796-5676BE76A70A}" type="slidenum">
              <a:rPr lang="en-US" altLang="en-US"/>
              <a:pPr/>
              <a:t>‹#›</a:t>
            </a:fld>
            <a:endParaRPr lang="en-US" altLang="en-US"/>
          </a:p>
        </p:txBody>
      </p:sp>
    </p:spTree>
    <p:extLst>
      <p:ext uri="{BB962C8B-B14F-4D97-AF65-F5344CB8AC3E}">
        <p14:creationId xmlns:p14="http://schemas.microsoft.com/office/powerpoint/2010/main" val="7010156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57157-A5DD-EEE1-0D92-FB1660E2D2B3}"/>
              </a:ext>
            </a:extLst>
          </p:cNvPr>
          <p:cNvSpPr>
            <a:spLocks noGrp="1"/>
          </p:cNvSpPr>
          <p:nvPr>
            <p:ph type="dt" sz="half" idx="10"/>
          </p:nvPr>
        </p:nvSpPr>
        <p:spPr/>
        <p:txBody>
          <a:bodyPr/>
          <a:lstStyle>
            <a:lvl1pPr>
              <a:defRPr/>
            </a:lvl1pPr>
          </a:lstStyle>
          <a:p>
            <a:fld id="{4CAF0A51-9232-F54B-901C-4D1D05605AEB}" type="datetimeFigureOut">
              <a:rPr lang="en-US" altLang="en-US"/>
              <a:pPr/>
              <a:t>5/23/23</a:t>
            </a:fld>
            <a:endParaRPr lang="en-US" altLang="en-US"/>
          </a:p>
        </p:txBody>
      </p:sp>
      <p:sp>
        <p:nvSpPr>
          <p:cNvPr id="5" name="Footer Placeholder 4">
            <a:extLst>
              <a:ext uri="{FF2B5EF4-FFF2-40B4-BE49-F238E27FC236}">
                <a16:creationId xmlns:a16="http://schemas.microsoft.com/office/drawing/2014/main" id="{DB7F1ECC-1A18-6A83-7266-7D4BC23943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22FB81-682D-2BB6-8232-7E144ED7B3A1}"/>
              </a:ext>
            </a:extLst>
          </p:cNvPr>
          <p:cNvSpPr>
            <a:spLocks noGrp="1"/>
          </p:cNvSpPr>
          <p:nvPr>
            <p:ph type="sldNum" sz="quarter" idx="12"/>
          </p:nvPr>
        </p:nvSpPr>
        <p:spPr/>
        <p:txBody>
          <a:bodyPr/>
          <a:lstStyle>
            <a:lvl1pPr>
              <a:defRPr/>
            </a:lvl1pPr>
          </a:lstStyle>
          <a:p>
            <a:fld id="{9284109F-4B8A-A243-8361-E04BE49FC0C1}" type="slidenum">
              <a:rPr lang="en-US" altLang="en-US"/>
              <a:pPr/>
              <a:t>‹#›</a:t>
            </a:fld>
            <a:endParaRPr lang="en-US" altLang="en-US"/>
          </a:p>
        </p:txBody>
      </p:sp>
    </p:spTree>
    <p:extLst>
      <p:ext uri="{BB962C8B-B14F-4D97-AF65-F5344CB8AC3E}">
        <p14:creationId xmlns:p14="http://schemas.microsoft.com/office/powerpoint/2010/main" val="34460018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AD6D3-CB3F-7306-737F-BD78D21FC03C}"/>
              </a:ext>
            </a:extLst>
          </p:cNvPr>
          <p:cNvSpPr>
            <a:spLocks noGrp="1"/>
          </p:cNvSpPr>
          <p:nvPr>
            <p:ph type="dt" sz="half" idx="10"/>
          </p:nvPr>
        </p:nvSpPr>
        <p:spPr/>
        <p:txBody>
          <a:bodyPr/>
          <a:lstStyle>
            <a:lvl1pPr>
              <a:defRPr/>
            </a:lvl1pPr>
          </a:lstStyle>
          <a:p>
            <a:fld id="{7908B4AC-8ADE-A44A-803B-485E26BBD2A0}" type="datetimeFigureOut">
              <a:rPr lang="en-US" altLang="en-US"/>
              <a:pPr/>
              <a:t>5/23/23</a:t>
            </a:fld>
            <a:endParaRPr lang="en-US" altLang="en-US"/>
          </a:p>
        </p:txBody>
      </p:sp>
      <p:sp>
        <p:nvSpPr>
          <p:cNvPr id="5" name="Footer Placeholder 4">
            <a:extLst>
              <a:ext uri="{FF2B5EF4-FFF2-40B4-BE49-F238E27FC236}">
                <a16:creationId xmlns:a16="http://schemas.microsoft.com/office/drawing/2014/main" id="{02DC5988-9627-0CC2-EDB2-33AEF6FBF1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5FCB0C-46FA-B014-03A2-EBE845057038}"/>
              </a:ext>
            </a:extLst>
          </p:cNvPr>
          <p:cNvSpPr>
            <a:spLocks noGrp="1"/>
          </p:cNvSpPr>
          <p:nvPr>
            <p:ph type="sldNum" sz="quarter" idx="12"/>
          </p:nvPr>
        </p:nvSpPr>
        <p:spPr/>
        <p:txBody>
          <a:bodyPr/>
          <a:lstStyle>
            <a:lvl1pPr>
              <a:defRPr/>
            </a:lvl1pPr>
          </a:lstStyle>
          <a:p>
            <a:fld id="{C60FD662-0677-B945-BB7A-73AA908EB83E}" type="slidenum">
              <a:rPr lang="en-US" altLang="en-US"/>
              <a:pPr/>
              <a:t>‹#›</a:t>
            </a:fld>
            <a:endParaRPr lang="en-US" altLang="en-US"/>
          </a:p>
        </p:txBody>
      </p:sp>
    </p:spTree>
    <p:extLst>
      <p:ext uri="{BB962C8B-B14F-4D97-AF65-F5344CB8AC3E}">
        <p14:creationId xmlns:p14="http://schemas.microsoft.com/office/powerpoint/2010/main" val="9419775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DCC79-675B-7517-C964-9FF856578BE0}"/>
              </a:ext>
            </a:extLst>
          </p:cNvPr>
          <p:cNvSpPr>
            <a:spLocks noGrp="1"/>
          </p:cNvSpPr>
          <p:nvPr>
            <p:ph type="dt" sz="half" idx="10"/>
          </p:nvPr>
        </p:nvSpPr>
        <p:spPr/>
        <p:txBody>
          <a:bodyPr/>
          <a:lstStyle>
            <a:lvl1pPr>
              <a:defRPr/>
            </a:lvl1pPr>
          </a:lstStyle>
          <a:p>
            <a:fld id="{37B846BD-DCFF-BF4C-AAEE-024FD015AC40}" type="datetimeFigureOut">
              <a:rPr lang="en-US" altLang="en-US"/>
              <a:pPr/>
              <a:t>5/23/23</a:t>
            </a:fld>
            <a:endParaRPr lang="en-US" altLang="en-US"/>
          </a:p>
        </p:txBody>
      </p:sp>
      <p:sp>
        <p:nvSpPr>
          <p:cNvPr id="5" name="Footer Placeholder 4">
            <a:extLst>
              <a:ext uri="{FF2B5EF4-FFF2-40B4-BE49-F238E27FC236}">
                <a16:creationId xmlns:a16="http://schemas.microsoft.com/office/drawing/2014/main" id="{6B54B4DD-B1D8-9A9F-EDD5-3CBF287CBE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2DBFDE-F2CD-0F6A-3BBE-21A3D45385DA}"/>
              </a:ext>
            </a:extLst>
          </p:cNvPr>
          <p:cNvSpPr>
            <a:spLocks noGrp="1"/>
          </p:cNvSpPr>
          <p:nvPr>
            <p:ph type="sldNum" sz="quarter" idx="12"/>
          </p:nvPr>
        </p:nvSpPr>
        <p:spPr/>
        <p:txBody>
          <a:bodyPr/>
          <a:lstStyle>
            <a:lvl1pPr>
              <a:defRPr/>
            </a:lvl1pPr>
          </a:lstStyle>
          <a:p>
            <a:fld id="{72293225-B4BD-8840-9621-6AB0D1C5942F}" type="slidenum">
              <a:rPr lang="en-US" altLang="en-US"/>
              <a:pPr/>
              <a:t>‹#›</a:t>
            </a:fld>
            <a:endParaRPr lang="en-US" altLang="en-US"/>
          </a:p>
        </p:txBody>
      </p:sp>
    </p:spTree>
    <p:extLst>
      <p:ext uri="{BB962C8B-B14F-4D97-AF65-F5344CB8AC3E}">
        <p14:creationId xmlns:p14="http://schemas.microsoft.com/office/powerpoint/2010/main" val="40477196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2B4ED2-E3CA-F96C-D6FD-C8705B29A417}"/>
              </a:ext>
            </a:extLst>
          </p:cNvPr>
          <p:cNvSpPr>
            <a:spLocks noGrp="1"/>
          </p:cNvSpPr>
          <p:nvPr>
            <p:ph type="dt" sz="half" idx="10"/>
          </p:nvPr>
        </p:nvSpPr>
        <p:spPr/>
        <p:txBody>
          <a:bodyPr/>
          <a:lstStyle>
            <a:lvl1pPr>
              <a:defRPr/>
            </a:lvl1pPr>
          </a:lstStyle>
          <a:p>
            <a:fld id="{8C108657-F397-E144-8A6A-1A9E77D24356}" type="datetimeFigureOut">
              <a:rPr lang="en-US" altLang="en-US"/>
              <a:pPr/>
              <a:t>5/23/23</a:t>
            </a:fld>
            <a:endParaRPr lang="en-US" altLang="en-US"/>
          </a:p>
        </p:txBody>
      </p:sp>
      <p:sp>
        <p:nvSpPr>
          <p:cNvPr id="5" name="Footer Placeholder 4">
            <a:extLst>
              <a:ext uri="{FF2B5EF4-FFF2-40B4-BE49-F238E27FC236}">
                <a16:creationId xmlns:a16="http://schemas.microsoft.com/office/drawing/2014/main" id="{7159D0AC-16D5-26F3-F424-1A960BBA63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DD4F66-FDF2-4EBC-8070-72F619B3CE0E}"/>
              </a:ext>
            </a:extLst>
          </p:cNvPr>
          <p:cNvSpPr>
            <a:spLocks noGrp="1"/>
          </p:cNvSpPr>
          <p:nvPr>
            <p:ph type="sldNum" sz="quarter" idx="12"/>
          </p:nvPr>
        </p:nvSpPr>
        <p:spPr/>
        <p:txBody>
          <a:bodyPr/>
          <a:lstStyle>
            <a:lvl1pPr>
              <a:defRPr/>
            </a:lvl1pPr>
          </a:lstStyle>
          <a:p>
            <a:fld id="{9C6A57A5-A317-7945-BAB7-1C3C9E823033}" type="slidenum">
              <a:rPr lang="en-US" altLang="en-US"/>
              <a:pPr/>
              <a:t>‹#›</a:t>
            </a:fld>
            <a:endParaRPr lang="en-US" altLang="en-US"/>
          </a:p>
        </p:txBody>
      </p:sp>
    </p:spTree>
    <p:extLst>
      <p:ext uri="{BB962C8B-B14F-4D97-AF65-F5344CB8AC3E}">
        <p14:creationId xmlns:p14="http://schemas.microsoft.com/office/powerpoint/2010/main" val="1829964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D00773F-201C-F75D-5AEC-164A06C9EC77}"/>
              </a:ext>
            </a:extLst>
          </p:cNvPr>
          <p:cNvSpPr>
            <a:spLocks noGrp="1"/>
          </p:cNvSpPr>
          <p:nvPr>
            <p:ph type="dt" sz="half" idx="10"/>
          </p:nvPr>
        </p:nvSpPr>
        <p:spPr/>
        <p:txBody>
          <a:bodyPr/>
          <a:lstStyle>
            <a:lvl1pPr>
              <a:defRPr/>
            </a:lvl1pPr>
          </a:lstStyle>
          <a:p>
            <a:fld id="{9DCA80FA-2B4D-5148-B95F-F4AB4AF43161}" type="datetimeFigureOut">
              <a:rPr lang="en-US" altLang="en-US"/>
              <a:pPr/>
              <a:t>5/23/23</a:t>
            </a:fld>
            <a:endParaRPr lang="en-US" altLang="en-US"/>
          </a:p>
        </p:txBody>
      </p:sp>
      <p:sp>
        <p:nvSpPr>
          <p:cNvPr id="6" name="Footer Placeholder 4">
            <a:extLst>
              <a:ext uri="{FF2B5EF4-FFF2-40B4-BE49-F238E27FC236}">
                <a16:creationId xmlns:a16="http://schemas.microsoft.com/office/drawing/2014/main" id="{9BA8A8C5-ADB8-54B7-85A0-AF7DD0B7AA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1DA2E9-617F-3F88-DCA8-19E5F0A51E6D}"/>
              </a:ext>
            </a:extLst>
          </p:cNvPr>
          <p:cNvSpPr>
            <a:spLocks noGrp="1"/>
          </p:cNvSpPr>
          <p:nvPr>
            <p:ph type="sldNum" sz="quarter" idx="12"/>
          </p:nvPr>
        </p:nvSpPr>
        <p:spPr/>
        <p:txBody>
          <a:bodyPr/>
          <a:lstStyle>
            <a:lvl1pPr>
              <a:defRPr/>
            </a:lvl1pPr>
          </a:lstStyle>
          <a:p>
            <a:fld id="{8B423563-337C-2947-B6D5-6E2BBE608165}" type="slidenum">
              <a:rPr lang="en-US" altLang="en-US"/>
              <a:pPr/>
              <a:t>‹#›</a:t>
            </a:fld>
            <a:endParaRPr lang="en-US" altLang="en-US"/>
          </a:p>
        </p:txBody>
      </p:sp>
    </p:spTree>
    <p:extLst>
      <p:ext uri="{BB962C8B-B14F-4D97-AF65-F5344CB8AC3E}">
        <p14:creationId xmlns:p14="http://schemas.microsoft.com/office/powerpoint/2010/main" val="1270125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D028FE-41DE-0F88-24A5-C99B6961B3AD}"/>
              </a:ext>
            </a:extLst>
          </p:cNvPr>
          <p:cNvSpPr>
            <a:spLocks noGrp="1"/>
          </p:cNvSpPr>
          <p:nvPr>
            <p:ph type="dt" sz="half" idx="10"/>
          </p:nvPr>
        </p:nvSpPr>
        <p:spPr/>
        <p:txBody>
          <a:bodyPr/>
          <a:lstStyle>
            <a:lvl1pPr>
              <a:defRPr/>
            </a:lvl1pPr>
          </a:lstStyle>
          <a:p>
            <a:fld id="{70A2280F-2CDF-6A40-8502-7F99DC0F7CD1}" type="datetimeFigureOut">
              <a:rPr lang="en-US" altLang="en-US"/>
              <a:pPr/>
              <a:t>5/23/23</a:t>
            </a:fld>
            <a:endParaRPr lang="en-US" altLang="en-US"/>
          </a:p>
        </p:txBody>
      </p:sp>
      <p:sp>
        <p:nvSpPr>
          <p:cNvPr id="8" name="Footer Placeholder 4">
            <a:extLst>
              <a:ext uri="{FF2B5EF4-FFF2-40B4-BE49-F238E27FC236}">
                <a16:creationId xmlns:a16="http://schemas.microsoft.com/office/drawing/2014/main" id="{CDF66D61-FB80-9543-041F-AD8C319D9E0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F4B22D9-1EFC-7C29-BBF7-EE2E33258573}"/>
              </a:ext>
            </a:extLst>
          </p:cNvPr>
          <p:cNvSpPr>
            <a:spLocks noGrp="1"/>
          </p:cNvSpPr>
          <p:nvPr>
            <p:ph type="sldNum" sz="quarter" idx="12"/>
          </p:nvPr>
        </p:nvSpPr>
        <p:spPr/>
        <p:txBody>
          <a:bodyPr/>
          <a:lstStyle>
            <a:lvl1pPr>
              <a:defRPr/>
            </a:lvl1pPr>
          </a:lstStyle>
          <a:p>
            <a:fld id="{403EE59F-F6A1-664E-BB58-9A2A9B767557}" type="slidenum">
              <a:rPr lang="en-US" altLang="en-US"/>
              <a:pPr/>
              <a:t>‹#›</a:t>
            </a:fld>
            <a:endParaRPr lang="en-US" altLang="en-US"/>
          </a:p>
        </p:txBody>
      </p:sp>
    </p:spTree>
    <p:extLst>
      <p:ext uri="{BB962C8B-B14F-4D97-AF65-F5344CB8AC3E}">
        <p14:creationId xmlns:p14="http://schemas.microsoft.com/office/powerpoint/2010/main" val="42672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D06C6BE-431B-82BA-8A97-F906C53D1614}"/>
              </a:ext>
            </a:extLst>
          </p:cNvPr>
          <p:cNvSpPr>
            <a:spLocks noGrp="1"/>
          </p:cNvSpPr>
          <p:nvPr>
            <p:ph type="dt" sz="half" idx="10"/>
          </p:nvPr>
        </p:nvSpPr>
        <p:spPr/>
        <p:txBody>
          <a:bodyPr/>
          <a:lstStyle>
            <a:lvl1pPr>
              <a:defRPr/>
            </a:lvl1pPr>
          </a:lstStyle>
          <a:p>
            <a:fld id="{883E94F1-856E-1746-B308-962A5FFD6BE6}" type="datetimeFigureOut">
              <a:rPr lang="en-US" altLang="en-US"/>
              <a:pPr/>
              <a:t>5/23/23</a:t>
            </a:fld>
            <a:endParaRPr lang="en-US" altLang="en-US"/>
          </a:p>
        </p:txBody>
      </p:sp>
      <p:sp>
        <p:nvSpPr>
          <p:cNvPr id="4" name="Footer Placeholder 4">
            <a:extLst>
              <a:ext uri="{FF2B5EF4-FFF2-40B4-BE49-F238E27FC236}">
                <a16:creationId xmlns:a16="http://schemas.microsoft.com/office/drawing/2014/main" id="{7FFD70BF-2D5B-81D6-8AD9-C99E7E596B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248EF9C-40FD-A724-E1CD-B8E9B5ECFB68}"/>
              </a:ext>
            </a:extLst>
          </p:cNvPr>
          <p:cNvSpPr>
            <a:spLocks noGrp="1"/>
          </p:cNvSpPr>
          <p:nvPr>
            <p:ph type="sldNum" sz="quarter" idx="12"/>
          </p:nvPr>
        </p:nvSpPr>
        <p:spPr/>
        <p:txBody>
          <a:bodyPr/>
          <a:lstStyle>
            <a:lvl1pPr>
              <a:defRPr/>
            </a:lvl1pPr>
          </a:lstStyle>
          <a:p>
            <a:fld id="{4969B302-7B51-BD42-ADC9-339B533D7B4C}" type="slidenum">
              <a:rPr lang="en-US" altLang="en-US"/>
              <a:pPr/>
              <a:t>‹#›</a:t>
            </a:fld>
            <a:endParaRPr lang="en-US" altLang="en-US"/>
          </a:p>
        </p:txBody>
      </p:sp>
    </p:spTree>
    <p:extLst>
      <p:ext uri="{BB962C8B-B14F-4D97-AF65-F5344CB8AC3E}">
        <p14:creationId xmlns:p14="http://schemas.microsoft.com/office/powerpoint/2010/main" val="13362453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3D46F1-8E98-D29E-9E3A-C6F2A782B7D9}"/>
              </a:ext>
            </a:extLst>
          </p:cNvPr>
          <p:cNvSpPr>
            <a:spLocks noGrp="1"/>
          </p:cNvSpPr>
          <p:nvPr>
            <p:ph type="dt" sz="half" idx="10"/>
          </p:nvPr>
        </p:nvSpPr>
        <p:spPr/>
        <p:txBody>
          <a:bodyPr/>
          <a:lstStyle>
            <a:lvl1pPr>
              <a:defRPr/>
            </a:lvl1pPr>
          </a:lstStyle>
          <a:p>
            <a:fld id="{AA2C339E-B3D6-B84E-B6AD-BFD329C7A851}" type="datetimeFigureOut">
              <a:rPr lang="en-US" altLang="en-US"/>
              <a:pPr/>
              <a:t>5/23/23</a:t>
            </a:fld>
            <a:endParaRPr lang="en-US" altLang="en-US"/>
          </a:p>
        </p:txBody>
      </p:sp>
      <p:sp>
        <p:nvSpPr>
          <p:cNvPr id="3" name="Footer Placeholder 4">
            <a:extLst>
              <a:ext uri="{FF2B5EF4-FFF2-40B4-BE49-F238E27FC236}">
                <a16:creationId xmlns:a16="http://schemas.microsoft.com/office/drawing/2014/main" id="{EDB38778-9073-8111-3962-F3CD26DDF40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35C1E37-02AD-A2AB-CE16-AB466431A0BD}"/>
              </a:ext>
            </a:extLst>
          </p:cNvPr>
          <p:cNvSpPr>
            <a:spLocks noGrp="1"/>
          </p:cNvSpPr>
          <p:nvPr>
            <p:ph type="sldNum" sz="quarter" idx="12"/>
          </p:nvPr>
        </p:nvSpPr>
        <p:spPr/>
        <p:txBody>
          <a:bodyPr/>
          <a:lstStyle>
            <a:lvl1pPr>
              <a:defRPr/>
            </a:lvl1pPr>
          </a:lstStyle>
          <a:p>
            <a:fld id="{04E86CDB-C6FA-914E-8493-1570A8C56DBA}" type="slidenum">
              <a:rPr lang="en-US" altLang="en-US"/>
              <a:pPr/>
              <a:t>‹#›</a:t>
            </a:fld>
            <a:endParaRPr lang="en-US" altLang="en-US"/>
          </a:p>
        </p:txBody>
      </p:sp>
    </p:spTree>
    <p:extLst>
      <p:ext uri="{BB962C8B-B14F-4D97-AF65-F5344CB8AC3E}">
        <p14:creationId xmlns:p14="http://schemas.microsoft.com/office/powerpoint/2010/main" val="2798186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6FDC83F-E61B-964B-1480-8CDB1C42FA8A}"/>
              </a:ext>
            </a:extLst>
          </p:cNvPr>
          <p:cNvSpPr>
            <a:spLocks noGrp="1"/>
          </p:cNvSpPr>
          <p:nvPr>
            <p:ph type="dt" sz="half" idx="10"/>
          </p:nvPr>
        </p:nvSpPr>
        <p:spPr/>
        <p:txBody>
          <a:bodyPr/>
          <a:lstStyle>
            <a:lvl1pPr>
              <a:defRPr/>
            </a:lvl1pPr>
          </a:lstStyle>
          <a:p>
            <a:fld id="{9CD188B9-ED31-284C-AB5B-85C0221B769E}" type="datetimeFigureOut">
              <a:rPr lang="en-US" altLang="en-US"/>
              <a:pPr/>
              <a:t>5/23/23</a:t>
            </a:fld>
            <a:endParaRPr lang="en-US" altLang="en-US"/>
          </a:p>
        </p:txBody>
      </p:sp>
      <p:sp>
        <p:nvSpPr>
          <p:cNvPr id="6" name="Footer Placeholder 4">
            <a:extLst>
              <a:ext uri="{FF2B5EF4-FFF2-40B4-BE49-F238E27FC236}">
                <a16:creationId xmlns:a16="http://schemas.microsoft.com/office/drawing/2014/main" id="{EA09A210-8F7D-CE85-9938-424DD08C77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CCBE7B-DE81-0663-7F75-D268E2D72AF8}"/>
              </a:ext>
            </a:extLst>
          </p:cNvPr>
          <p:cNvSpPr>
            <a:spLocks noGrp="1"/>
          </p:cNvSpPr>
          <p:nvPr>
            <p:ph type="sldNum" sz="quarter" idx="12"/>
          </p:nvPr>
        </p:nvSpPr>
        <p:spPr/>
        <p:txBody>
          <a:bodyPr/>
          <a:lstStyle>
            <a:lvl1pPr>
              <a:defRPr/>
            </a:lvl1pPr>
          </a:lstStyle>
          <a:p>
            <a:fld id="{0AE53C59-DF94-1048-9D75-B1F8D647E972}" type="slidenum">
              <a:rPr lang="en-US" altLang="en-US"/>
              <a:pPr/>
              <a:t>‹#›</a:t>
            </a:fld>
            <a:endParaRPr lang="en-US" altLang="en-US"/>
          </a:p>
        </p:txBody>
      </p:sp>
    </p:spTree>
    <p:extLst>
      <p:ext uri="{BB962C8B-B14F-4D97-AF65-F5344CB8AC3E}">
        <p14:creationId xmlns:p14="http://schemas.microsoft.com/office/powerpoint/2010/main" val="22943385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E8DFD61-0328-7E09-60A7-E1FAA6A834A3}"/>
              </a:ext>
            </a:extLst>
          </p:cNvPr>
          <p:cNvSpPr>
            <a:spLocks noGrp="1"/>
          </p:cNvSpPr>
          <p:nvPr>
            <p:ph type="dt" sz="half" idx="10"/>
          </p:nvPr>
        </p:nvSpPr>
        <p:spPr/>
        <p:txBody>
          <a:bodyPr/>
          <a:lstStyle>
            <a:lvl1pPr>
              <a:defRPr/>
            </a:lvl1pPr>
          </a:lstStyle>
          <a:p>
            <a:fld id="{91BCD73C-8020-CB4A-97BC-DD9F7C23E6DB}" type="datetimeFigureOut">
              <a:rPr lang="en-US" altLang="en-US"/>
              <a:pPr/>
              <a:t>5/23/23</a:t>
            </a:fld>
            <a:endParaRPr lang="en-US" altLang="en-US"/>
          </a:p>
        </p:txBody>
      </p:sp>
      <p:sp>
        <p:nvSpPr>
          <p:cNvPr id="6" name="Footer Placeholder 4">
            <a:extLst>
              <a:ext uri="{FF2B5EF4-FFF2-40B4-BE49-F238E27FC236}">
                <a16:creationId xmlns:a16="http://schemas.microsoft.com/office/drawing/2014/main" id="{B9F37A24-86B8-5898-A101-DADCF9BD66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C9C3B1-EE05-BFA7-CC35-CAAC3A115945}"/>
              </a:ext>
            </a:extLst>
          </p:cNvPr>
          <p:cNvSpPr>
            <a:spLocks noGrp="1"/>
          </p:cNvSpPr>
          <p:nvPr>
            <p:ph type="sldNum" sz="quarter" idx="12"/>
          </p:nvPr>
        </p:nvSpPr>
        <p:spPr/>
        <p:txBody>
          <a:bodyPr/>
          <a:lstStyle>
            <a:lvl1pPr>
              <a:defRPr/>
            </a:lvl1pPr>
          </a:lstStyle>
          <a:p>
            <a:fld id="{BDCB7181-FE39-1A4B-A1AE-0841AB6CF3A8}" type="slidenum">
              <a:rPr lang="en-US" altLang="en-US"/>
              <a:pPr/>
              <a:t>‹#›</a:t>
            </a:fld>
            <a:endParaRPr lang="en-US" altLang="en-US"/>
          </a:p>
        </p:txBody>
      </p:sp>
    </p:spTree>
    <p:extLst>
      <p:ext uri="{BB962C8B-B14F-4D97-AF65-F5344CB8AC3E}">
        <p14:creationId xmlns:p14="http://schemas.microsoft.com/office/powerpoint/2010/main" val="16941965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84C91F2-E2A3-ED58-6ADC-80627F0FB7F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1B94D2-AA1E-E269-6B33-5503F62E4D4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D03EEB-31D1-FD8A-D193-8635B4F3117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EA616F91-A491-7A44-B1E6-D9B726BA7B1B}" type="datetimeFigureOut">
              <a:rPr lang="en-US" altLang="en-US"/>
              <a:pPr/>
              <a:t>5/23/23</a:t>
            </a:fld>
            <a:endParaRPr lang="en-US" altLang="en-US"/>
          </a:p>
        </p:txBody>
      </p:sp>
      <p:sp>
        <p:nvSpPr>
          <p:cNvPr id="5" name="Footer Placeholder 4">
            <a:extLst>
              <a:ext uri="{FF2B5EF4-FFF2-40B4-BE49-F238E27FC236}">
                <a16:creationId xmlns:a16="http://schemas.microsoft.com/office/drawing/2014/main" id="{0820286F-2C5C-3B98-FBAE-937197E88D4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6EA5508-7ECB-9A7E-2EFB-1A74CEFA5E3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49D4537-4742-9E43-9881-080FECFB8C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s://www.johnbromfield.co.uk/conveyancing-property-law/"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johnbromfield.co.uk/conveyancing-property-law/new-build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6.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6" name="Rectangle 2076">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Rectangle 2078">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itle 1">
            <a:extLst>
              <a:ext uri="{FF2B5EF4-FFF2-40B4-BE49-F238E27FC236}">
                <a16:creationId xmlns:a16="http://schemas.microsoft.com/office/drawing/2014/main" id="{962AEF68-A25D-9371-7691-0DD680BB4ABD}"/>
              </a:ext>
            </a:extLst>
          </p:cNvPr>
          <p:cNvSpPr>
            <a:spLocks noGrp="1"/>
          </p:cNvSpPr>
          <p:nvPr>
            <p:ph type="ctrTitle"/>
          </p:nvPr>
        </p:nvSpPr>
        <p:spPr>
          <a:xfrm>
            <a:off x="603504" y="5434228"/>
            <a:ext cx="7980565" cy="775845"/>
          </a:xfrm>
        </p:spPr>
        <p:txBody>
          <a:bodyPr anchor="ctr">
            <a:normAutofit/>
          </a:bodyPr>
          <a:lstStyle/>
          <a:p>
            <a:pPr algn="l" eaLnBrk="1" hangingPunct="1">
              <a:lnSpc>
                <a:spcPct val="90000"/>
              </a:lnSpc>
            </a:pPr>
            <a:r>
              <a:rPr lang="en-US" altLang="en-US" sz="2200">
                <a:solidFill>
                  <a:schemeClr val="tx2"/>
                </a:solidFill>
                <a:ea typeface="ＭＳ Ｐゴシック" panose="020B0600070205080204" pitchFamily="34" charset="-128"/>
              </a:rPr>
              <a:t>Mortgage Seminar Presentation</a:t>
            </a:r>
            <a:br>
              <a:rPr lang="en-US" altLang="en-US" sz="2200">
                <a:solidFill>
                  <a:schemeClr val="tx2"/>
                </a:solidFill>
                <a:ea typeface="ＭＳ Ｐゴシック" panose="020B0600070205080204" pitchFamily="34" charset="-128"/>
              </a:rPr>
            </a:br>
            <a:endParaRPr lang="en-US" altLang="en-US" sz="2200">
              <a:solidFill>
                <a:schemeClr val="tx2"/>
              </a:solidFill>
              <a:ea typeface="ＭＳ Ｐゴシック" panose="020B0600070205080204" pitchFamily="34" charset="-128"/>
            </a:endParaRPr>
          </a:p>
        </p:txBody>
      </p:sp>
      <p:grpSp>
        <p:nvGrpSpPr>
          <p:cNvPr id="2081" name="Group 2080">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446669" y="442100"/>
            <a:ext cx="2514948" cy="1630750"/>
            <a:chOff x="-305" y="-4155"/>
            <a:chExt cx="2514948" cy="2174333"/>
          </a:xfrm>
        </p:grpSpPr>
        <p:sp>
          <p:nvSpPr>
            <p:cNvPr id="2092" name="Freeform: Shape 2081">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Freeform: Shape 2082">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Freeform: Shape 2083">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085" name="Freeform: Shape 2084">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logo2.pdf">
            <a:extLst>
              <a:ext uri="{FF2B5EF4-FFF2-40B4-BE49-F238E27FC236}">
                <a16:creationId xmlns:a16="http://schemas.microsoft.com/office/drawing/2014/main" id="{0B5876A8-5968-2180-66D5-2275AD6CB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13536" y="900548"/>
            <a:ext cx="7916928" cy="26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87" name="Group 2086">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6847914" y="4560733"/>
            <a:ext cx="2296085" cy="2297266"/>
            <a:chOff x="-305" y="-1"/>
            <a:chExt cx="3832880" cy="2876136"/>
          </a:xfrm>
        </p:grpSpPr>
        <p:sp>
          <p:nvSpPr>
            <p:cNvPr id="2088" name="Freeform: Shape 2087">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Freeform: Shape 2088">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0" name="Freeform: Shape 2089">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1" name="Freeform: Shape 2090">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2" name="TextBox 4">
            <a:extLst>
              <a:ext uri="{FF2B5EF4-FFF2-40B4-BE49-F238E27FC236}">
                <a16:creationId xmlns:a16="http://schemas.microsoft.com/office/drawing/2014/main" id="{321ACF0F-0331-35EE-3184-963AB22A06C2}"/>
              </a:ext>
            </a:extLst>
          </p:cNvPr>
          <p:cNvSpPr txBox="1">
            <a:spLocks noChangeArrowheads="1"/>
          </p:cNvSpPr>
          <p:nvPr/>
        </p:nvSpPr>
        <p:spPr bwMode="auto">
          <a:xfrm>
            <a:off x="4343400" y="5638800"/>
            <a:ext cx="449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13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152A-F73F-6FB1-27EE-CCFCB342BBAE}"/>
              </a:ext>
            </a:extLst>
          </p:cNvPr>
          <p:cNvSpPr>
            <a:spLocks noGrp="1"/>
          </p:cNvSpPr>
          <p:nvPr>
            <p:ph type="title"/>
          </p:nvPr>
        </p:nvSpPr>
        <p:spPr/>
        <p:txBody>
          <a:bodyPr/>
          <a:lstStyle/>
          <a:p>
            <a:r>
              <a:rPr lang="en-TT" sz="36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Legal fees and stamp duty</a:t>
            </a:r>
            <a:endParaRPr lang="en-US" sz="7200" dirty="0"/>
          </a:p>
        </p:txBody>
      </p:sp>
      <p:graphicFrame>
        <p:nvGraphicFramePr>
          <p:cNvPr id="21" name="Content Placeholder 2">
            <a:extLst>
              <a:ext uri="{FF2B5EF4-FFF2-40B4-BE49-F238E27FC236}">
                <a16:creationId xmlns:a16="http://schemas.microsoft.com/office/drawing/2014/main" id="{4C57D9D7-9994-3BE3-B944-E757C3907666}"/>
              </a:ext>
            </a:extLst>
          </p:cNvPr>
          <p:cNvGraphicFramePr>
            <a:graphicFrameLocks noGrp="1"/>
          </p:cNvGraphicFramePr>
          <p:nvPr>
            <p:ph idx="1"/>
            <p:extLst>
              <p:ext uri="{D42A27DB-BD31-4B8C-83A1-F6EECF244321}">
                <p14:modId xmlns:p14="http://schemas.microsoft.com/office/powerpoint/2010/main" val="869783790"/>
              </p:ext>
            </p:extLst>
          </p:nvPr>
        </p:nvGraphicFramePr>
        <p:xfrm>
          <a:off x="457200" y="1219201"/>
          <a:ext cx="77724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a:extLst>
              <a:ext uri="{FF2B5EF4-FFF2-40B4-BE49-F238E27FC236}">
                <a16:creationId xmlns:a16="http://schemas.microsoft.com/office/drawing/2014/main" id="{39E45E49-1457-0734-42C5-0CCA4D37178C}"/>
              </a:ext>
            </a:extLst>
          </p:cNvPr>
          <p:cNvGraphicFramePr>
            <a:graphicFrameLocks noGrp="1"/>
          </p:cNvGraphicFramePr>
          <p:nvPr>
            <p:extLst>
              <p:ext uri="{D42A27DB-BD31-4B8C-83A1-F6EECF244321}">
                <p14:modId xmlns:p14="http://schemas.microsoft.com/office/powerpoint/2010/main" val="3839106081"/>
              </p:ext>
            </p:extLst>
          </p:nvPr>
        </p:nvGraphicFramePr>
        <p:xfrm>
          <a:off x="609600" y="3352800"/>
          <a:ext cx="7772400" cy="3018369"/>
        </p:xfrm>
        <a:graphic>
          <a:graphicData uri="http://schemas.openxmlformats.org/drawingml/2006/table">
            <a:tbl>
              <a:tblPr>
                <a:tableStyleId>{5C22544A-7EE6-4342-B048-85BDC9FD1C3A}</a:tableStyleId>
              </a:tblPr>
              <a:tblGrid>
                <a:gridCol w="1917600">
                  <a:extLst>
                    <a:ext uri="{9D8B030D-6E8A-4147-A177-3AD203B41FA5}">
                      <a16:colId xmlns:a16="http://schemas.microsoft.com/office/drawing/2014/main" val="3375947806"/>
                    </a:ext>
                  </a:extLst>
                </a:gridCol>
                <a:gridCol w="428400">
                  <a:extLst>
                    <a:ext uri="{9D8B030D-6E8A-4147-A177-3AD203B41FA5}">
                      <a16:colId xmlns:a16="http://schemas.microsoft.com/office/drawing/2014/main" val="3193913369"/>
                    </a:ext>
                  </a:extLst>
                </a:gridCol>
                <a:gridCol w="1346400">
                  <a:extLst>
                    <a:ext uri="{9D8B030D-6E8A-4147-A177-3AD203B41FA5}">
                      <a16:colId xmlns:a16="http://schemas.microsoft.com/office/drawing/2014/main" val="837059452"/>
                    </a:ext>
                  </a:extLst>
                </a:gridCol>
                <a:gridCol w="510000">
                  <a:extLst>
                    <a:ext uri="{9D8B030D-6E8A-4147-A177-3AD203B41FA5}">
                      <a16:colId xmlns:a16="http://schemas.microsoft.com/office/drawing/2014/main" val="1959638722"/>
                    </a:ext>
                  </a:extLst>
                </a:gridCol>
                <a:gridCol w="1530000">
                  <a:extLst>
                    <a:ext uri="{9D8B030D-6E8A-4147-A177-3AD203B41FA5}">
                      <a16:colId xmlns:a16="http://schemas.microsoft.com/office/drawing/2014/main" val="3042234431"/>
                    </a:ext>
                  </a:extLst>
                </a:gridCol>
                <a:gridCol w="510000">
                  <a:extLst>
                    <a:ext uri="{9D8B030D-6E8A-4147-A177-3AD203B41FA5}">
                      <a16:colId xmlns:a16="http://schemas.microsoft.com/office/drawing/2014/main" val="2861971485"/>
                    </a:ext>
                  </a:extLst>
                </a:gridCol>
                <a:gridCol w="1530000">
                  <a:extLst>
                    <a:ext uri="{9D8B030D-6E8A-4147-A177-3AD203B41FA5}">
                      <a16:colId xmlns:a16="http://schemas.microsoft.com/office/drawing/2014/main" val="3257846549"/>
                    </a:ext>
                  </a:extLst>
                </a:gridCol>
              </a:tblGrid>
              <a:tr h="517104">
                <a:tc>
                  <a:txBody>
                    <a:bodyPr/>
                    <a:lstStyle/>
                    <a:p>
                      <a:pPr algn="ctr" fontAlgn="b"/>
                      <a:r>
                        <a:rPr lang="en-TT" sz="1200" u="none" strike="noStrike">
                          <a:effectLst/>
                        </a:rPr>
                        <a:t> CONSIDERATION </a:t>
                      </a:r>
                      <a:endParaRPr lang="en-TT"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TT"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TT" sz="1200" u="none" strike="noStrike">
                          <a:effectLst/>
                        </a:rPr>
                        <a:t> SCALE FEE </a:t>
                      </a:r>
                      <a:endParaRPr lang="en-TT"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TT" sz="1200" u="none" strike="noStrike" dirty="0">
                          <a:effectLst/>
                        </a:rPr>
                        <a:t> STAMP DUTY </a:t>
                      </a:r>
                      <a:endParaRPr lang="en-TT"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TT" sz="1000" u="none" strike="noStrike">
                          <a:effectLst/>
                        </a:rPr>
                        <a:t> STAMP DUTY -FIRST TIME HOMEOWNER </a:t>
                      </a:r>
                      <a:endParaRPr lang="en-TT" sz="1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9119095"/>
                  </a:ext>
                </a:extLst>
              </a:tr>
              <a:tr h="183859">
                <a:tc>
                  <a:txBody>
                    <a:bodyPr/>
                    <a:lstStyle/>
                    <a:p>
                      <a:pPr algn="l" fontAlgn="b"/>
                      <a:r>
                        <a:rPr lang="en-TT" sz="1100" u="none" strike="noStrike">
                          <a:effectLst/>
                        </a:rPr>
                        <a:t> $        1,000,000.00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7,000.00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dirty="0">
                          <a:effectLst/>
                        </a:rPr>
                        <a:t> $         7,500.00 </a:t>
                      </a:r>
                      <a:endParaRPr lang="en-T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TT" sz="1100" u="none" strike="noStrike">
                          <a:effectLst/>
                        </a:rPr>
                        <a:t> NIL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6722379"/>
                  </a:ext>
                </a:extLst>
              </a:tr>
              <a:tr h="174092">
                <a:tc>
                  <a:txBody>
                    <a:bodyPr/>
                    <a:lstStyle/>
                    <a:p>
                      <a:pPr algn="l" fontAlgn="b"/>
                      <a:r>
                        <a:rPr lang="en-TT" sz="1100" u="none" strike="noStrike">
                          <a:effectLst/>
                        </a:rPr>
                        <a:t> $        1,500,000.00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9,500.00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30,750.00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TT" sz="1100" u="none" strike="noStrike">
                          <a:effectLst/>
                        </a:rPr>
                        <a:t> NIL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5876730"/>
                  </a:ext>
                </a:extLst>
              </a:tr>
              <a:tr h="183859">
                <a:tc>
                  <a:txBody>
                    <a:bodyPr/>
                    <a:lstStyle/>
                    <a:p>
                      <a:pPr algn="l" fontAlgn="b"/>
                      <a:r>
                        <a:rPr lang="en-TT" sz="1100" u="none" strike="noStrike">
                          <a:effectLst/>
                        </a:rPr>
                        <a:t> $        1,750,000.00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$ 10,750.00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12,000.00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TT" sz="1100" u="none" strike="noStrike">
                          <a:effectLst/>
                        </a:rPr>
                        <a:t> NIL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977899"/>
                  </a:ext>
                </a:extLst>
              </a:tr>
              <a:tr h="183859">
                <a:tc>
                  <a:txBody>
                    <a:bodyPr/>
                    <a:lstStyle/>
                    <a:p>
                      <a:pPr algn="l" fontAlgn="b"/>
                      <a:r>
                        <a:rPr lang="en-TT" sz="1100" u="none" strike="noStrike">
                          <a:effectLst/>
                        </a:rPr>
                        <a:t> $        2,000,000.00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$ 12,000.00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55,750.00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TT" sz="1100" u="none" strike="noStrike">
                          <a:effectLst/>
                        </a:rPr>
                        <a:t> NIL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9177336"/>
                  </a:ext>
                </a:extLst>
              </a:tr>
              <a:tr h="183859">
                <a:tc>
                  <a:txBody>
                    <a:bodyPr/>
                    <a:lstStyle/>
                    <a:p>
                      <a:pPr algn="l" fontAlgn="b"/>
                      <a:r>
                        <a:rPr lang="en-TT" sz="1100" u="none" strike="noStrike" dirty="0">
                          <a:effectLst/>
                        </a:rPr>
                        <a:t> $        2,250,000.00 </a:t>
                      </a:r>
                      <a:endParaRPr lang="en-T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$ 13,250.00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74,500.00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12,500.00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37856"/>
                  </a:ext>
                </a:extLst>
              </a:tr>
              <a:tr h="183859">
                <a:tc>
                  <a:txBody>
                    <a:bodyPr/>
                    <a:lstStyle/>
                    <a:p>
                      <a:pPr algn="l" fontAlgn="b"/>
                      <a:r>
                        <a:rPr lang="en-TT" sz="1100" u="none" strike="noStrike">
                          <a:effectLst/>
                        </a:rPr>
                        <a:t> $        2,500,000.00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$ 14,500.00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93,250.00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31,250.00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6729688"/>
                  </a:ext>
                </a:extLst>
              </a:tr>
              <a:tr h="183859">
                <a:tc>
                  <a:txBody>
                    <a:bodyPr/>
                    <a:lstStyle/>
                    <a:p>
                      <a:pPr algn="l" fontAlgn="b"/>
                      <a:r>
                        <a:rPr lang="en-TT" sz="1100" u="none" strike="noStrike">
                          <a:effectLst/>
                        </a:rPr>
                        <a:t> $        2,750,000.00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$ 15,750.00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112,000.00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50,000.00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2695341"/>
                  </a:ext>
                </a:extLst>
              </a:tr>
              <a:tr h="183859">
                <a:tc>
                  <a:txBody>
                    <a:bodyPr/>
                    <a:lstStyle/>
                    <a:p>
                      <a:pPr algn="l" fontAlgn="b"/>
                      <a:r>
                        <a:rPr lang="en-TT" sz="1100" u="none" strike="noStrike">
                          <a:effectLst/>
                        </a:rPr>
                        <a:t> $        3,000,000.00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$ 17,000.00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130,750.00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68,750.00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6715609"/>
                  </a:ext>
                </a:extLst>
              </a:tr>
              <a:tr h="183859">
                <a:tc>
                  <a:txBody>
                    <a:bodyPr/>
                    <a:lstStyle/>
                    <a:p>
                      <a:pPr algn="l" fontAlgn="b"/>
                      <a:r>
                        <a:rPr lang="en-TT" sz="1100" u="none" strike="noStrike">
                          <a:effectLst/>
                        </a:rPr>
                        <a:t> $        3,250,000.00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$ 18,250.00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149,500.00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87,500.00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2881482"/>
                  </a:ext>
                </a:extLst>
              </a:tr>
              <a:tr h="183859">
                <a:tc>
                  <a:txBody>
                    <a:bodyPr/>
                    <a:lstStyle/>
                    <a:p>
                      <a:pPr algn="l" fontAlgn="b"/>
                      <a:r>
                        <a:rPr lang="en-TT" sz="1100" u="none" strike="noStrike">
                          <a:effectLst/>
                        </a:rPr>
                        <a:t> $        3,500,000.00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$ 19,500.00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168,250.00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106,250.00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9737074"/>
                  </a:ext>
                </a:extLst>
              </a:tr>
              <a:tr h="183859">
                <a:tc>
                  <a:txBody>
                    <a:bodyPr/>
                    <a:lstStyle/>
                    <a:p>
                      <a:pPr algn="l" fontAlgn="b"/>
                      <a:r>
                        <a:rPr lang="en-TT" sz="1100" u="none" strike="noStrike">
                          <a:effectLst/>
                        </a:rPr>
                        <a:t> $        4,000,000.00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$ 22,000.00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205,750.00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143,750.00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3049445"/>
                  </a:ext>
                </a:extLst>
              </a:tr>
              <a:tr h="183859">
                <a:tc>
                  <a:txBody>
                    <a:bodyPr/>
                    <a:lstStyle/>
                    <a:p>
                      <a:pPr algn="l" fontAlgn="b"/>
                      <a:r>
                        <a:rPr lang="en-TT" sz="1100" u="none" strike="noStrike">
                          <a:effectLst/>
                        </a:rPr>
                        <a:t> $        4,500,000.00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$ 24,500.00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243,250.00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181,250.00 </a:t>
                      </a:r>
                      <a:endParaRPr lang="en-T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1195339"/>
                  </a:ext>
                </a:extLst>
              </a:tr>
              <a:tr h="183859">
                <a:tc>
                  <a:txBody>
                    <a:bodyPr/>
                    <a:lstStyle/>
                    <a:p>
                      <a:pPr algn="l" fontAlgn="b"/>
                      <a:r>
                        <a:rPr lang="en-TT" sz="1100" u="none" strike="noStrike">
                          <a:effectLst/>
                        </a:rPr>
                        <a:t> $        5,000,000.00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$ 27,000.00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a:effectLst/>
                        </a:rPr>
                        <a:t> $   280,750.00 </a:t>
                      </a:r>
                      <a:endParaRPr lang="en-T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TT"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TT" sz="1100" u="none" strike="noStrike" dirty="0">
                          <a:effectLst/>
                        </a:rPr>
                        <a:t> $   218,750.00 </a:t>
                      </a:r>
                      <a:endParaRPr lang="en-T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1441139"/>
                  </a:ext>
                </a:extLst>
              </a:tr>
            </a:tbl>
          </a:graphicData>
        </a:graphic>
      </p:graphicFrame>
    </p:spTree>
    <p:extLst>
      <p:ext uri="{BB962C8B-B14F-4D97-AF65-F5344CB8AC3E}">
        <p14:creationId xmlns:p14="http://schemas.microsoft.com/office/powerpoint/2010/main" val="181501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3" name="Rectangle 3122">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25" name="Arc 3124">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0409" y="587516"/>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BEFDEC-B861-DE9B-3486-F8E6CDF96E6A}"/>
              </a:ext>
            </a:extLst>
          </p:cNvPr>
          <p:cNvSpPr>
            <a:spLocks noGrp="1"/>
          </p:cNvSpPr>
          <p:nvPr>
            <p:ph type="title"/>
          </p:nvPr>
        </p:nvSpPr>
        <p:spPr>
          <a:xfrm>
            <a:off x="628650" y="365125"/>
            <a:ext cx="7886699" cy="1325563"/>
          </a:xfrm>
        </p:spPr>
        <p:txBody>
          <a:bodyPr vert="horz" lIns="91440" tIns="45720" rIns="91440" bIns="45720" rtlCol="0" anchor="ctr">
            <a:normAutofit/>
          </a:bodyPr>
          <a:lstStyle/>
          <a:p>
            <a:pPr algn="l" eaLnBrk="1" fontAlgn="auto" hangingPunct="1">
              <a:lnSpc>
                <a:spcPct val="90000"/>
              </a:lnSpc>
              <a:spcAft>
                <a:spcPts val="0"/>
              </a:spcAft>
              <a:defRPr/>
            </a:pPr>
            <a:r>
              <a:rPr lang="en-US" kern="1200">
                <a:solidFill>
                  <a:schemeClr val="tx1"/>
                </a:solidFill>
                <a:latin typeface="+mj-lt"/>
                <a:ea typeface="+mj-ea"/>
                <a:cs typeface="+mj-cs"/>
              </a:rPr>
              <a:t>Stamp Duty</a:t>
            </a:r>
            <a:br>
              <a:rPr lang="en-US" kern="1200">
                <a:solidFill>
                  <a:schemeClr val="tx1"/>
                </a:solidFill>
                <a:latin typeface="+mj-lt"/>
                <a:ea typeface="+mj-ea"/>
                <a:cs typeface="+mj-cs"/>
              </a:rPr>
            </a:br>
            <a:r>
              <a:rPr lang="en-US" kern="1200">
                <a:solidFill>
                  <a:schemeClr val="tx1"/>
                </a:solidFill>
                <a:latin typeface="+mj-lt"/>
                <a:ea typeface="+mj-ea"/>
                <a:cs typeface="+mj-cs"/>
              </a:rPr>
              <a:t>Conveyance on Sale</a:t>
            </a:r>
          </a:p>
        </p:txBody>
      </p:sp>
      <p:sp>
        <p:nvSpPr>
          <p:cNvPr id="3" name="TextBox 2">
            <a:extLst>
              <a:ext uri="{FF2B5EF4-FFF2-40B4-BE49-F238E27FC236}">
                <a16:creationId xmlns:a16="http://schemas.microsoft.com/office/drawing/2014/main" id="{74D93206-ACBD-29FA-4435-3F9F78081807}"/>
              </a:ext>
            </a:extLst>
          </p:cNvPr>
          <p:cNvSpPr txBox="1"/>
          <p:nvPr/>
        </p:nvSpPr>
        <p:spPr>
          <a:xfrm>
            <a:off x="628650" y="1825625"/>
            <a:ext cx="404502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sz="2200" b="1" dirty="0">
                <a:latin typeface="+mn-lt"/>
                <a:ea typeface="+mn-ea"/>
              </a:rPr>
              <a:t>Exemption  -  Residential Property </a:t>
            </a:r>
            <a:r>
              <a:rPr lang="en-US" sz="2200" dirty="0">
                <a:latin typeface="+mn-lt"/>
                <a:ea typeface="+mn-ea"/>
              </a:rPr>
              <a:t>with a dwelling house exempt from stamp duty up to $850,000.00 - must be accompanied by:</a:t>
            </a:r>
          </a:p>
          <a:p>
            <a:pPr marL="285750" indent="-228600">
              <a:lnSpc>
                <a:spcPct val="90000"/>
              </a:lnSpc>
              <a:spcAft>
                <a:spcPts val="600"/>
              </a:spcAft>
              <a:buFont typeface="Arial" panose="020B0604020202020204" pitchFamily="34" charset="0"/>
              <a:buChar char="•"/>
              <a:defRPr/>
            </a:pPr>
            <a:r>
              <a:rPr lang="en-US" sz="2200" dirty="0">
                <a:latin typeface="+mn-lt"/>
                <a:ea typeface="+mn-ea"/>
              </a:rPr>
              <a:t>Exemption Form</a:t>
            </a:r>
          </a:p>
          <a:p>
            <a:pPr marL="285750" indent="-228600">
              <a:lnSpc>
                <a:spcPct val="90000"/>
              </a:lnSpc>
              <a:spcAft>
                <a:spcPts val="600"/>
              </a:spcAft>
              <a:buFont typeface="Arial" panose="020B0604020202020204" pitchFamily="34" charset="0"/>
              <a:buChar char="•"/>
              <a:defRPr/>
            </a:pPr>
            <a:r>
              <a:rPr lang="en-US" sz="2200" dirty="0">
                <a:latin typeface="+mn-lt"/>
                <a:ea typeface="+mn-ea"/>
              </a:rPr>
              <a:t>Lands and Buildings Taxes receipt </a:t>
            </a:r>
          </a:p>
          <a:p>
            <a:pPr marL="285750" indent="-228600">
              <a:lnSpc>
                <a:spcPct val="90000"/>
              </a:lnSpc>
              <a:spcAft>
                <a:spcPts val="600"/>
              </a:spcAft>
              <a:buFont typeface="Arial" panose="020B0604020202020204" pitchFamily="34" charset="0"/>
              <a:buChar char="•"/>
              <a:defRPr/>
            </a:pPr>
            <a:r>
              <a:rPr lang="en-US" sz="2200" dirty="0">
                <a:latin typeface="+mn-lt"/>
                <a:ea typeface="+mn-ea"/>
              </a:rPr>
              <a:t>Current paid to date WASA bill</a:t>
            </a:r>
          </a:p>
          <a:p>
            <a:pPr marL="285750" indent="-228600">
              <a:lnSpc>
                <a:spcPct val="90000"/>
              </a:lnSpc>
              <a:spcAft>
                <a:spcPts val="600"/>
              </a:spcAft>
              <a:buFont typeface="Arial" panose="020B0604020202020204" pitchFamily="34" charset="0"/>
              <a:buChar char="•"/>
              <a:defRPr/>
            </a:pPr>
            <a:r>
              <a:rPr lang="en-US" sz="2200" dirty="0">
                <a:latin typeface="+mn-lt"/>
                <a:ea typeface="+mn-ea"/>
              </a:rPr>
              <a:t>Document showing BIR File numbers of purchasers</a:t>
            </a:r>
          </a:p>
          <a:p>
            <a:pPr marL="285750" indent="-228600">
              <a:lnSpc>
                <a:spcPct val="90000"/>
              </a:lnSpc>
              <a:spcAft>
                <a:spcPts val="600"/>
              </a:spcAft>
              <a:buFont typeface="Arial" panose="020B0604020202020204" pitchFamily="34" charset="0"/>
              <a:buChar char="•"/>
              <a:defRPr/>
            </a:pPr>
            <a:r>
              <a:rPr lang="en-US" sz="2200" dirty="0">
                <a:latin typeface="+mn-lt"/>
                <a:ea typeface="+mn-ea"/>
              </a:rPr>
              <a:t>Valuation Report</a:t>
            </a:r>
          </a:p>
        </p:txBody>
      </p:sp>
      <p:sp>
        <p:nvSpPr>
          <p:cNvPr id="3127" name="Oval 3126">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1943" y="1656147"/>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100" name="Group 28">
            <a:extLst>
              <a:ext uri="{FF2B5EF4-FFF2-40B4-BE49-F238E27FC236}">
                <a16:creationId xmlns:a16="http://schemas.microsoft.com/office/drawing/2014/main" id="{7204E5A3-1450-A04B-5DC4-A0B28AC58F83}"/>
              </a:ext>
            </a:extLst>
          </p:cNvPr>
          <p:cNvGraphicFramePr>
            <a:graphicFrameLocks noGrp="1"/>
          </p:cNvGraphicFramePr>
          <p:nvPr>
            <p:ph idx="1"/>
            <p:extLst>
              <p:ext uri="{D42A27DB-BD31-4B8C-83A1-F6EECF244321}">
                <p14:modId xmlns:p14="http://schemas.microsoft.com/office/powerpoint/2010/main" val="1075696917"/>
              </p:ext>
            </p:extLst>
          </p:nvPr>
        </p:nvGraphicFramePr>
        <p:xfrm>
          <a:off x="4648200" y="2202247"/>
          <a:ext cx="4181475" cy="4177973"/>
        </p:xfrm>
        <a:graphic>
          <a:graphicData uri="http://schemas.openxmlformats.org/drawingml/2006/table">
            <a:tbl>
              <a:tblPr firstRow="1" bandRow="1">
                <a:solidFill>
                  <a:srgbClr val="F2F2F2">
                    <a:alpha val="30196"/>
                  </a:srgbClr>
                </a:solidFill>
              </a:tblPr>
              <a:tblGrid>
                <a:gridCol w="2756359">
                  <a:extLst>
                    <a:ext uri="{9D8B030D-6E8A-4147-A177-3AD203B41FA5}">
                      <a16:colId xmlns:a16="http://schemas.microsoft.com/office/drawing/2014/main" val="20000"/>
                    </a:ext>
                  </a:extLst>
                </a:gridCol>
                <a:gridCol w="1425116">
                  <a:extLst>
                    <a:ext uri="{9D8B030D-6E8A-4147-A177-3AD203B41FA5}">
                      <a16:colId xmlns:a16="http://schemas.microsoft.com/office/drawing/2014/main" val="20001"/>
                    </a:ext>
                  </a:extLst>
                </a:gridCol>
              </a:tblGrid>
              <a:tr h="608648">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900" b="0" i="0" u="none" strike="noStrike" cap="none" spc="0" normalizeH="0" baseline="0" dirty="0">
                          <a:ln>
                            <a:noFill/>
                          </a:ln>
                          <a:solidFill>
                            <a:schemeClr val="bg1"/>
                          </a:solidFill>
                          <a:effectLst/>
                          <a:latin typeface="Calibri" charset="0"/>
                          <a:ea typeface="ＭＳ Ｐゴシック" charset="0"/>
                        </a:rPr>
                        <a:t>Residential Property</a:t>
                      </a:r>
                    </a:p>
                  </a:txBody>
                  <a:tcPr marL="170286" marR="22707" marT="130989" marB="130989" anchor="ctr" horzOverflow="overflow">
                    <a:lnL w="19050" cap="flat" cmpd="sng" algn="ctr">
                      <a:noFill/>
                      <a:prstDash val="solid"/>
                    </a:lnL>
                    <a:lnR w="38100" cap="flat" cmpd="sng" algn="ctr">
                      <a:noFill/>
                      <a:prstDash val="solid"/>
                    </a:lnR>
                    <a:lnT w="38100" cap="flat" cmpd="sng" algn="ctr">
                      <a:noFill/>
                      <a:prstDash val="solid"/>
                    </a:lnT>
                    <a:lnB w="6350" cap="flat" cmpd="sng" algn="ctr">
                      <a:solidFill>
                        <a:schemeClr val="tx1">
                          <a:lumMod val="75000"/>
                          <a:lumOff val="25000"/>
                        </a:schemeClr>
                      </a:solidFill>
                      <a:prstDash val="solid"/>
                    </a:lnB>
                    <a:lnTlToBr>
                      <a:noFill/>
                    </a:lnTlToBr>
                    <a:lnBlToTr>
                      <a:noFill/>
                    </a:lnBlToTr>
                    <a:solidFill>
                      <a:srgbClr val="9E1E20"/>
                    </a:solidFill>
                  </a:tcPr>
                </a:tc>
                <a:tc hMerge="1">
                  <a:txBody>
                    <a:bodyPr/>
                    <a:lstStyle/>
                    <a:p>
                      <a:endParaRPr lang="en-US"/>
                    </a:p>
                  </a:txBody>
                  <a:tcPr/>
                </a:tc>
                <a:extLst>
                  <a:ext uri="{0D108BD9-81ED-4DB2-BD59-A6C34878D82A}">
                    <a16:rowId xmlns:a16="http://schemas.microsoft.com/office/drawing/2014/main" val="10000"/>
                  </a:ext>
                </a:extLst>
              </a:tr>
              <a:tr h="11515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900" b="0" i="0" u="none" strike="noStrike" cap="none" spc="0" normalizeH="0" baseline="0" dirty="0">
                          <a:ln>
                            <a:noFill/>
                          </a:ln>
                          <a:solidFill>
                            <a:schemeClr val="tx1"/>
                          </a:solidFill>
                          <a:effectLst/>
                          <a:latin typeface="Calibri" charset="0"/>
                          <a:ea typeface="ＭＳ Ｐゴシック" charset="0"/>
                        </a:rPr>
                        <a:t>$0 to $850,000</a:t>
                      </a:r>
                    </a:p>
                  </a:txBody>
                  <a:tcPr marL="170286" marR="22707" marT="130989" marB="130989" anchor="b" horzOverflow="overflow">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900" b="0" i="0" u="none" strike="noStrike" cap="none" spc="0" normalizeH="0" baseline="0" dirty="0">
                          <a:ln>
                            <a:noFill/>
                          </a:ln>
                          <a:solidFill>
                            <a:schemeClr val="tx1"/>
                          </a:solidFill>
                          <a:effectLst/>
                          <a:latin typeface="Calibri" charset="0"/>
                          <a:ea typeface="ＭＳ Ｐゴシック" charset="0"/>
                        </a:rPr>
                        <a:t>NIL with exemption</a:t>
                      </a:r>
                    </a:p>
                  </a:txBody>
                  <a:tcPr marL="170286" marR="22707" marT="130989" marB="130989" anchor="b" horzOverflow="overflow">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noFill/>
                      <a:prstDash val="soli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90458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900" b="0" i="0" u="none" strike="noStrike" cap="none" spc="0" normalizeH="0" baseline="0" dirty="0">
                          <a:ln>
                            <a:noFill/>
                          </a:ln>
                          <a:solidFill>
                            <a:schemeClr val="tx1"/>
                          </a:solidFill>
                          <a:effectLst/>
                          <a:latin typeface="Calibri" charset="0"/>
                          <a:ea typeface="ＭＳ Ｐゴシック" charset="0"/>
                        </a:rPr>
                        <a:t>over $850,000 and less than $1,250,000</a:t>
                      </a:r>
                    </a:p>
                  </a:txBody>
                  <a:tcPr marL="170286" marR="22707" marT="130989" marB="130989" anchor="b" horzOverflow="overflow">
                    <a:lnL w="6350" cap="flat" cmpd="sng" algn="ctr">
                      <a:noFill/>
                      <a:prstDash val="solid"/>
                    </a:lnL>
                    <a:lnR w="6350" cap="flat" cmpd="sng" algn="ctr">
                      <a:noFill/>
                      <a:prstDash val="solid"/>
                    </a:lnR>
                    <a:lnT w="6350" cap="flat" cmpd="sng" algn="ctr">
                      <a:noFill/>
                      <a:prstDash val="solid"/>
                    </a:lnT>
                    <a:lnB w="6350" cap="flat" cmpd="sng" algn="ctr">
                      <a:solidFill>
                        <a:schemeClr val="tx1">
                          <a:lumMod val="75000"/>
                          <a:lumOff val="25000"/>
                        </a:schemeClr>
                      </a:solidFill>
                      <a:prstDash val="soli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900" b="0" i="0" u="none" strike="noStrike" cap="none" spc="0" normalizeH="0" baseline="0" dirty="0">
                          <a:ln>
                            <a:noFill/>
                          </a:ln>
                          <a:solidFill>
                            <a:schemeClr val="tx1"/>
                          </a:solidFill>
                          <a:effectLst/>
                          <a:latin typeface="Calibri" charset="0"/>
                          <a:ea typeface="ＭＳ Ｐゴシック" charset="0"/>
                        </a:rPr>
                        <a:t>3%</a:t>
                      </a:r>
                    </a:p>
                  </a:txBody>
                  <a:tcPr marL="170286" marR="22707" marT="130989" marB="130989" anchor="b" horzOverflow="overflow">
                    <a:lnL w="6350" cap="flat" cmpd="sng" algn="ctr">
                      <a:noFill/>
                      <a:prstDash val="solid"/>
                    </a:lnL>
                    <a:lnR w="38100" cap="flat" cmpd="sng" algn="ctr">
                      <a:noFill/>
                      <a:prstDash val="solid"/>
                    </a:lnR>
                    <a:lnT w="6350" cap="flat" cmpd="sng" algn="ctr">
                      <a:noFill/>
                      <a:prstDash val="solid"/>
                    </a:lnT>
                    <a:lnB w="6350" cap="flat" cmpd="sng" algn="ctr">
                      <a:solidFill>
                        <a:schemeClr val="tx1">
                          <a:lumMod val="75000"/>
                          <a:lumOff val="25000"/>
                        </a:schemeClr>
                      </a:solidFill>
                      <a:prstDash val="soli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2"/>
                  </a:ext>
                </a:extLst>
              </a:tr>
              <a:tr h="90458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900" b="0" i="0" u="none" strike="noStrike" cap="none" spc="0" normalizeH="0" baseline="0">
                          <a:ln>
                            <a:noFill/>
                          </a:ln>
                          <a:solidFill>
                            <a:schemeClr val="tx1"/>
                          </a:solidFill>
                          <a:effectLst/>
                          <a:latin typeface="Calibri" charset="0"/>
                          <a:ea typeface="ＭＳ Ｐゴシック" charset="0"/>
                        </a:rPr>
                        <a:t>over $1,250,000 and less than $1,750,000</a:t>
                      </a:r>
                    </a:p>
                  </a:txBody>
                  <a:tcPr marL="170286" marR="22707" marT="130989" marB="130989" anchor="b" horzOverflow="overflow">
                    <a:lnL w="38100" cap="flat" cmpd="sng" algn="ctr">
                      <a:noFill/>
                      <a:prstDash val="solid"/>
                    </a:lnL>
                    <a:lnR w="6350" cap="flat" cmpd="sng" algn="ctr">
                      <a:solidFill>
                        <a:schemeClr val="tx1">
                          <a:lumMod val="75000"/>
                          <a:lumOff val="25000"/>
                        </a:schemeClr>
                      </a:solidFill>
                      <a:prstDash val="solid"/>
                    </a:lnR>
                    <a:lnT w="6350" cap="flat" cmpd="sng" algn="ctr">
                      <a:solidFill>
                        <a:schemeClr val="tx1">
                          <a:lumMod val="75000"/>
                          <a:lumOff val="25000"/>
                        </a:schemeClr>
                      </a:solidFill>
                      <a:prstDash val="solid"/>
                    </a:lnT>
                    <a:lnB w="6350" cap="flat" cmpd="sng" algn="ctr">
                      <a:noFill/>
                      <a:prstDash val="soli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900" b="0" i="0" u="none" strike="noStrike" cap="none" spc="0" normalizeH="0" baseline="0" dirty="0">
                          <a:ln>
                            <a:noFill/>
                          </a:ln>
                          <a:solidFill>
                            <a:schemeClr val="tx1"/>
                          </a:solidFill>
                          <a:effectLst/>
                          <a:latin typeface="Calibri" charset="0"/>
                          <a:ea typeface="ＭＳ Ｐゴシック" charset="0"/>
                        </a:rPr>
                        <a:t>5%</a:t>
                      </a:r>
                    </a:p>
                  </a:txBody>
                  <a:tcPr marL="170286" marR="22707" marT="130989" marB="130989" anchor="b" horzOverflow="overflow">
                    <a:lnL w="6350" cap="flat" cmpd="sng" algn="ctr">
                      <a:solidFill>
                        <a:schemeClr val="tx1">
                          <a:lumMod val="75000"/>
                          <a:lumOff val="25000"/>
                        </a:schemeClr>
                      </a:solidFill>
                      <a:prstDash val="solid"/>
                    </a:lnL>
                    <a:lnR w="38100" cap="flat" cmpd="sng" algn="ctr">
                      <a:noFill/>
                      <a:prstDash val="solid"/>
                    </a:lnR>
                    <a:lnT w="6350" cap="flat" cmpd="sng" algn="ctr">
                      <a:solidFill>
                        <a:schemeClr val="tx1">
                          <a:lumMod val="75000"/>
                          <a:lumOff val="25000"/>
                        </a:schemeClr>
                      </a:solidFill>
                      <a:prstDash val="solid"/>
                    </a:lnT>
                    <a:lnB w="6350" cap="flat" cmpd="sng" algn="ctr">
                      <a:noFill/>
                      <a:prstDash val="soli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60864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900" b="0" i="0" u="none" strike="noStrike" cap="none" spc="0" normalizeH="0" baseline="0">
                          <a:ln>
                            <a:noFill/>
                          </a:ln>
                          <a:solidFill>
                            <a:schemeClr val="tx1"/>
                          </a:solidFill>
                          <a:effectLst/>
                          <a:latin typeface="Calibri" charset="0"/>
                          <a:ea typeface="ＭＳ Ｐゴシック" charset="0"/>
                        </a:rPr>
                        <a:t>over $1,750,000</a:t>
                      </a:r>
                    </a:p>
                  </a:txBody>
                  <a:tcPr marL="170286" marR="22707" marT="130989" marB="130989" anchor="b" horzOverflow="overflow">
                    <a:lnL w="6350" cap="flat" cmpd="sng" algn="ctr">
                      <a:noFill/>
                      <a:prstDash val="solid"/>
                    </a:lnL>
                    <a:lnR w="6350" cap="flat" cmpd="sng" algn="ctr">
                      <a:noFill/>
                      <a:prstDash val="solid"/>
                    </a:lnR>
                    <a:lnT w="6350" cap="flat" cmpd="sng" algn="ctr">
                      <a:noFill/>
                      <a:prstDash val="solid"/>
                    </a:lnT>
                    <a:lnB w="38100" cap="flat" cmpd="sng" algn="ctr">
                      <a:noFill/>
                      <a:prstDash val="soli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900" b="0" i="0" u="none" strike="noStrike" cap="none" spc="0" normalizeH="0" baseline="0" dirty="0">
                          <a:ln>
                            <a:noFill/>
                          </a:ln>
                          <a:solidFill>
                            <a:schemeClr val="tx1"/>
                          </a:solidFill>
                          <a:effectLst/>
                          <a:latin typeface="Calibri" charset="0"/>
                          <a:ea typeface="ＭＳ Ｐゴシック" charset="0"/>
                        </a:rPr>
                        <a:t>7.5%</a:t>
                      </a:r>
                    </a:p>
                  </a:txBody>
                  <a:tcPr marL="170286" marR="22707" marT="130989" marB="130989" anchor="b" horzOverflow="overflow">
                    <a:lnL w="6350" cap="flat" cmpd="sng" algn="ctr">
                      <a:noFill/>
                      <a:prstDash val="solid"/>
                    </a:lnL>
                    <a:lnR w="38100" cap="flat" cmpd="sng" algn="ctr">
                      <a:noFill/>
                      <a:prstDash val="solid"/>
                    </a:lnR>
                    <a:lnT w="6350" cap="flat" cmpd="sng" algn="ctr">
                      <a:noFill/>
                      <a:prstDash val="solid"/>
                    </a:lnT>
                    <a:lnB w="38100" cap="flat" cmpd="sng" algn="ctr">
                      <a:noFill/>
                      <a:prstDash val="soli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Tree>
    <p:custDataLst>
      <p:tags r:id="rId1"/>
    </p:custData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5" name="Rectangle 3104">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7" name="Arc 3106">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2437781" y="1162044"/>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1F4DE0D9-B5CC-FD15-0A61-6631761289D7}"/>
              </a:ext>
            </a:extLst>
          </p:cNvPr>
          <p:cNvSpPr>
            <a:spLocks noGrp="1"/>
          </p:cNvSpPr>
          <p:nvPr>
            <p:ph type="title"/>
          </p:nvPr>
        </p:nvSpPr>
        <p:spPr>
          <a:xfrm>
            <a:off x="628650" y="365125"/>
            <a:ext cx="7886699" cy="1325563"/>
          </a:xfrm>
        </p:spPr>
        <p:txBody>
          <a:bodyPr vert="horz" lIns="91440" tIns="45720" rIns="91440" bIns="45720" rtlCol="0" anchor="ctr">
            <a:normAutofit/>
          </a:bodyPr>
          <a:lstStyle/>
          <a:p>
            <a:pPr algn="l" eaLnBrk="1" fontAlgn="auto" hangingPunct="1">
              <a:lnSpc>
                <a:spcPct val="90000"/>
              </a:lnSpc>
              <a:spcAft>
                <a:spcPts val="0"/>
              </a:spcAft>
              <a:defRPr/>
            </a:pPr>
            <a:r>
              <a:rPr lang="en-US" kern="1200">
                <a:solidFill>
                  <a:schemeClr val="tx1"/>
                </a:solidFill>
                <a:latin typeface="+mj-lt"/>
                <a:ea typeface="+mj-ea"/>
                <a:cs typeface="+mj-cs"/>
              </a:rPr>
              <a:t>Stamp Duty</a:t>
            </a:r>
            <a:br>
              <a:rPr lang="en-US" kern="1200">
                <a:solidFill>
                  <a:schemeClr val="tx1"/>
                </a:solidFill>
                <a:latin typeface="+mj-lt"/>
                <a:ea typeface="+mj-ea"/>
                <a:cs typeface="+mj-cs"/>
              </a:rPr>
            </a:br>
            <a:r>
              <a:rPr lang="en-US" kern="1200">
                <a:solidFill>
                  <a:schemeClr val="tx1"/>
                </a:solidFill>
                <a:latin typeface="+mj-lt"/>
                <a:ea typeface="+mj-ea"/>
                <a:cs typeface="+mj-cs"/>
              </a:rPr>
              <a:t>Conveyance on Sale</a:t>
            </a:r>
          </a:p>
        </p:txBody>
      </p:sp>
      <p:sp>
        <p:nvSpPr>
          <p:cNvPr id="3" name="TextBox 2">
            <a:extLst>
              <a:ext uri="{FF2B5EF4-FFF2-40B4-BE49-F238E27FC236}">
                <a16:creationId xmlns:a16="http://schemas.microsoft.com/office/drawing/2014/main" id="{33755AF1-832E-F023-456E-B4CC1F91411F}"/>
              </a:ext>
            </a:extLst>
          </p:cNvPr>
          <p:cNvSpPr txBox="1"/>
          <p:nvPr/>
        </p:nvSpPr>
        <p:spPr>
          <a:xfrm>
            <a:off x="628650" y="1825625"/>
            <a:ext cx="404502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sz="1700" b="1">
                <a:latin typeface="+mn-lt"/>
                <a:ea typeface="+mn-ea"/>
              </a:rPr>
              <a:t>Exemption  -  Residential Property </a:t>
            </a:r>
            <a:r>
              <a:rPr lang="en-US" sz="1700">
                <a:latin typeface="+mn-lt"/>
                <a:ea typeface="+mn-ea"/>
              </a:rPr>
              <a:t>with a dwelling house exempt from stamp duty up to $2,000,000.00 for first time homeowners only from January 1, 2019 - must be accompanied by:</a:t>
            </a:r>
          </a:p>
          <a:p>
            <a:pPr marL="285750" indent="-228600">
              <a:lnSpc>
                <a:spcPct val="90000"/>
              </a:lnSpc>
              <a:spcAft>
                <a:spcPts val="600"/>
              </a:spcAft>
              <a:buFont typeface="Arial" panose="020B0604020202020204" pitchFamily="34" charset="0"/>
              <a:buChar char="•"/>
              <a:defRPr/>
            </a:pPr>
            <a:r>
              <a:rPr lang="en-US" sz="1700">
                <a:latin typeface="+mn-lt"/>
                <a:ea typeface="+mn-ea"/>
              </a:rPr>
              <a:t>Exemption Form</a:t>
            </a:r>
          </a:p>
          <a:p>
            <a:pPr marL="285750" indent="-228600">
              <a:lnSpc>
                <a:spcPct val="90000"/>
              </a:lnSpc>
              <a:spcAft>
                <a:spcPts val="600"/>
              </a:spcAft>
              <a:buFont typeface="Arial" panose="020B0604020202020204" pitchFamily="34" charset="0"/>
              <a:buChar char="•"/>
              <a:defRPr/>
            </a:pPr>
            <a:r>
              <a:rPr lang="en-US" sz="1700">
                <a:latin typeface="+mn-lt"/>
                <a:ea typeface="+mn-ea"/>
              </a:rPr>
              <a:t>Lands and Buildings Taxes receipt </a:t>
            </a:r>
          </a:p>
          <a:p>
            <a:pPr marL="285750" indent="-228600">
              <a:lnSpc>
                <a:spcPct val="90000"/>
              </a:lnSpc>
              <a:spcAft>
                <a:spcPts val="600"/>
              </a:spcAft>
              <a:buFont typeface="Arial" panose="020B0604020202020204" pitchFamily="34" charset="0"/>
              <a:buChar char="•"/>
              <a:defRPr/>
            </a:pPr>
            <a:r>
              <a:rPr lang="en-US" sz="1700">
                <a:latin typeface="+mn-lt"/>
                <a:ea typeface="+mn-ea"/>
              </a:rPr>
              <a:t>Current paid to date WASA bill</a:t>
            </a:r>
          </a:p>
          <a:p>
            <a:pPr marL="285750" indent="-228600">
              <a:lnSpc>
                <a:spcPct val="90000"/>
              </a:lnSpc>
              <a:spcAft>
                <a:spcPts val="600"/>
              </a:spcAft>
              <a:buFont typeface="Arial" panose="020B0604020202020204" pitchFamily="34" charset="0"/>
              <a:buChar char="•"/>
              <a:defRPr/>
            </a:pPr>
            <a:r>
              <a:rPr lang="en-US" sz="1700">
                <a:latin typeface="+mn-lt"/>
                <a:ea typeface="+mn-ea"/>
              </a:rPr>
              <a:t>Document showing BIR File numbers of purchasers</a:t>
            </a:r>
          </a:p>
          <a:p>
            <a:pPr marL="285750" indent="-228600">
              <a:lnSpc>
                <a:spcPct val="90000"/>
              </a:lnSpc>
              <a:spcAft>
                <a:spcPts val="600"/>
              </a:spcAft>
              <a:buFont typeface="Arial" panose="020B0604020202020204" pitchFamily="34" charset="0"/>
              <a:buChar char="•"/>
              <a:defRPr/>
            </a:pPr>
            <a:r>
              <a:rPr lang="en-US" sz="1700">
                <a:latin typeface="+mn-lt"/>
                <a:ea typeface="+mn-ea"/>
              </a:rPr>
              <a:t>Sworn Affidavit from the Purchaser/s declaring that they are are first-time homeowner</a:t>
            </a:r>
          </a:p>
          <a:p>
            <a:pPr marL="285750" indent="-228600">
              <a:lnSpc>
                <a:spcPct val="90000"/>
              </a:lnSpc>
              <a:spcAft>
                <a:spcPts val="600"/>
              </a:spcAft>
              <a:buFont typeface="Arial" panose="020B0604020202020204" pitchFamily="34" charset="0"/>
              <a:buChar char="•"/>
              <a:defRPr/>
            </a:pPr>
            <a:r>
              <a:rPr lang="en-US" sz="1700">
                <a:latin typeface="+mn-lt"/>
                <a:ea typeface="+mn-ea"/>
              </a:rPr>
              <a:t>Copy of National ID</a:t>
            </a:r>
          </a:p>
          <a:p>
            <a:pPr marL="285750" indent="-228600">
              <a:lnSpc>
                <a:spcPct val="90000"/>
              </a:lnSpc>
              <a:spcAft>
                <a:spcPts val="600"/>
              </a:spcAft>
              <a:buFont typeface="Arial" panose="020B0604020202020204" pitchFamily="34" charset="0"/>
              <a:buChar char="•"/>
              <a:defRPr/>
            </a:pPr>
            <a:r>
              <a:rPr lang="en-US" sz="1700">
                <a:latin typeface="+mn-lt"/>
                <a:ea typeface="+mn-ea"/>
              </a:rPr>
              <a:t>Valuation Report</a:t>
            </a:r>
          </a:p>
        </p:txBody>
      </p:sp>
      <p:sp>
        <p:nvSpPr>
          <p:cNvPr id="3109" name="Oval 310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7756" y="5228027"/>
            <a:ext cx="830430"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100" name="Group 28">
            <a:extLst>
              <a:ext uri="{FF2B5EF4-FFF2-40B4-BE49-F238E27FC236}">
                <a16:creationId xmlns:a16="http://schemas.microsoft.com/office/drawing/2014/main" id="{F484AB2A-3B9E-CBA2-EF2D-601F2F4B2C43}"/>
              </a:ext>
            </a:extLst>
          </p:cNvPr>
          <p:cNvGraphicFramePr>
            <a:graphicFrameLocks noGrp="1"/>
          </p:cNvGraphicFramePr>
          <p:nvPr>
            <p:ph idx="1"/>
            <p:extLst>
              <p:ext uri="{D42A27DB-BD31-4B8C-83A1-F6EECF244321}">
                <p14:modId xmlns:p14="http://schemas.microsoft.com/office/powerpoint/2010/main" val="1758167118"/>
              </p:ext>
            </p:extLst>
          </p:nvPr>
        </p:nvGraphicFramePr>
        <p:xfrm>
          <a:off x="4810662" y="2396440"/>
          <a:ext cx="4037586" cy="2278818"/>
        </p:xfrm>
        <a:graphic>
          <a:graphicData uri="http://schemas.openxmlformats.org/drawingml/2006/table">
            <a:tbl>
              <a:tblPr firstRow="1" bandRow="1"/>
              <a:tblGrid>
                <a:gridCol w="2758953">
                  <a:extLst>
                    <a:ext uri="{9D8B030D-6E8A-4147-A177-3AD203B41FA5}">
                      <a16:colId xmlns:a16="http://schemas.microsoft.com/office/drawing/2014/main" val="2999900442"/>
                    </a:ext>
                  </a:extLst>
                </a:gridCol>
                <a:gridCol w="1278633">
                  <a:extLst>
                    <a:ext uri="{9D8B030D-6E8A-4147-A177-3AD203B41FA5}">
                      <a16:colId xmlns:a16="http://schemas.microsoft.com/office/drawing/2014/main" val="4004011800"/>
                    </a:ext>
                  </a:extLst>
                </a:gridCol>
              </a:tblGrid>
              <a:tr h="800161">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Residential Property –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First Time Homeowner</a:t>
                      </a:r>
                    </a:p>
                  </a:txBody>
                  <a:tcPr marL="7604" marR="7604" marT="76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3735"/>
                    </a:solidFill>
                  </a:tcPr>
                </a:tc>
                <a:tc hMerge="1">
                  <a:txBody>
                    <a:bodyPr/>
                    <a:lstStyle/>
                    <a:p>
                      <a:endParaRPr lang="en-US"/>
                    </a:p>
                  </a:txBody>
                  <a:tcPr/>
                </a:tc>
                <a:extLst>
                  <a:ext uri="{0D108BD9-81ED-4DB2-BD59-A6C34878D82A}">
                    <a16:rowId xmlns:a16="http://schemas.microsoft.com/office/drawing/2014/main" val="756483584"/>
                  </a:ext>
                </a:extLst>
              </a:tr>
              <a:tr h="58326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$0 to $2,000,000</a:t>
                      </a:r>
                    </a:p>
                  </a:txBody>
                  <a:tcPr marL="7604" marR="7604" marT="76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NIL with exemption</a:t>
                      </a:r>
                    </a:p>
                  </a:txBody>
                  <a:tcPr marL="7604" marR="7604" marT="76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287378727"/>
                  </a:ext>
                </a:extLst>
              </a:tr>
              <a:tr h="58326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over $2,000,000 and less than $2,250,000</a:t>
                      </a:r>
                    </a:p>
                  </a:txBody>
                  <a:tcPr marL="7604" marR="7604" marT="76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a:t>
                      </a:r>
                    </a:p>
                  </a:txBody>
                  <a:tcPr marL="7604" marR="7604" marT="76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753510224"/>
                  </a:ext>
                </a:extLst>
              </a:tr>
              <a:tr h="31213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over $2,250,000</a:t>
                      </a:r>
                    </a:p>
                  </a:txBody>
                  <a:tcPr marL="7604" marR="7604" marT="76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7.5%</a:t>
                      </a:r>
                    </a:p>
                  </a:txBody>
                  <a:tcPr marL="7604" marR="7604" marT="760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245588580"/>
                  </a:ext>
                </a:extLst>
              </a:tr>
            </a:tbl>
          </a:graphicData>
        </a:graphic>
      </p:graphicFrame>
    </p:spTree>
    <p:custDataLst>
      <p:tags r:id="rId1"/>
    </p:custData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2437781" y="1162044"/>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E01CC4C5-8BA2-A8E4-E4BD-E998D12BA1C9}"/>
              </a:ext>
            </a:extLst>
          </p:cNvPr>
          <p:cNvSpPr>
            <a:spLocks noGrp="1"/>
          </p:cNvSpPr>
          <p:nvPr>
            <p:ph type="title"/>
          </p:nvPr>
        </p:nvSpPr>
        <p:spPr>
          <a:xfrm>
            <a:off x="628650" y="365125"/>
            <a:ext cx="7886699" cy="1325563"/>
          </a:xfrm>
        </p:spPr>
        <p:txBody>
          <a:bodyPr vert="horz" lIns="91440" tIns="45720" rIns="91440" bIns="45720" rtlCol="0" anchor="ctr">
            <a:normAutofit/>
          </a:bodyPr>
          <a:lstStyle/>
          <a:p>
            <a:pPr algn="l" eaLnBrk="1" fontAlgn="auto" hangingPunct="1">
              <a:lnSpc>
                <a:spcPct val="90000"/>
              </a:lnSpc>
              <a:spcAft>
                <a:spcPts val="0"/>
              </a:spcAft>
              <a:defRPr/>
            </a:pPr>
            <a:r>
              <a:rPr lang="en-US" kern="1200">
                <a:solidFill>
                  <a:schemeClr val="tx1"/>
                </a:solidFill>
                <a:latin typeface="+mj-lt"/>
                <a:ea typeface="+mj-ea"/>
                <a:cs typeface="+mj-cs"/>
              </a:rPr>
              <a:t>Stamp Duty</a:t>
            </a:r>
            <a:br>
              <a:rPr lang="en-US" kern="1200">
                <a:solidFill>
                  <a:schemeClr val="tx1"/>
                </a:solidFill>
                <a:latin typeface="+mj-lt"/>
                <a:ea typeface="+mj-ea"/>
                <a:cs typeface="+mj-cs"/>
              </a:rPr>
            </a:br>
            <a:r>
              <a:rPr lang="en-US" kern="1200">
                <a:solidFill>
                  <a:schemeClr val="tx1"/>
                </a:solidFill>
                <a:latin typeface="+mj-lt"/>
                <a:ea typeface="+mj-ea"/>
                <a:cs typeface="+mj-cs"/>
              </a:rPr>
              <a:t>Conveyance on Sale</a:t>
            </a:r>
          </a:p>
        </p:txBody>
      </p:sp>
      <p:sp>
        <p:nvSpPr>
          <p:cNvPr id="3" name="TextBox 2">
            <a:extLst>
              <a:ext uri="{FF2B5EF4-FFF2-40B4-BE49-F238E27FC236}">
                <a16:creationId xmlns:a16="http://schemas.microsoft.com/office/drawing/2014/main" id="{259B211D-2902-ACF8-6CE2-40BD3A9665C1}"/>
              </a:ext>
            </a:extLst>
          </p:cNvPr>
          <p:cNvSpPr txBox="1"/>
          <p:nvPr/>
        </p:nvSpPr>
        <p:spPr>
          <a:xfrm>
            <a:off x="628650" y="1825625"/>
            <a:ext cx="4045020" cy="4351338"/>
          </a:xfrm>
          <a:prstGeom prst="rect">
            <a:avLst/>
          </a:prstGeom>
        </p:spPr>
        <p:txBody>
          <a:bodyPr vert="horz" lIns="91440" tIns="45720" rIns="91440" bIns="45720" rtlCol="0">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indent="-228600" eaLnBrk="1" hangingPunct="1">
              <a:lnSpc>
                <a:spcPct val="90000"/>
              </a:lnSpc>
              <a:spcAft>
                <a:spcPts val="600"/>
              </a:spcAft>
              <a:buFont typeface="Arial" panose="020B0604020202020204" pitchFamily="34" charset="0"/>
              <a:buChar char="•"/>
            </a:pPr>
            <a:r>
              <a:rPr lang="en-US" altLang="en-US" sz="1700" b="1">
                <a:latin typeface="+mn-lt"/>
                <a:ea typeface="+mn-ea"/>
              </a:rPr>
              <a:t>Exemption Residential Land</a:t>
            </a:r>
            <a:r>
              <a:rPr lang="en-US" altLang="en-US" sz="1700">
                <a:latin typeface="+mn-lt"/>
                <a:ea typeface="+mn-ea"/>
              </a:rPr>
              <a:t> –land approved for residential use is exempt from stamp duty to $450,000.00 -  must be accompanied by:</a:t>
            </a:r>
          </a:p>
          <a:p>
            <a:pPr indent="-228600" eaLnBrk="1" hangingPunct="1">
              <a:lnSpc>
                <a:spcPct val="90000"/>
              </a:lnSpc>
              <a:spcAft>
                <a:spcPts val="600"/>
              </a:spcAft>
              <a:buFont typeface="Arial" panose="020B0604020202020204" pitchFamily="34" charset="0"/>
              <a:buChar char="•"/>
            </a:pPr>
            <a:r>
              <a:rPr lang="en-US" altLang="en-US" sz="1700">
                <a:latin typeface="+mn-lt"/>
                <a:ea typeface="+mn-ea"/>
              </a:rPr>
              <a:t>Exemption Form </a:t>
            </a:r>
          </a:p>
          <a:p>
            <a:pPr indent="-228600" eaLnBrk="1" hangingPunct="1">
              <a:lnSpc>
                <a:spcPct val="90000"/>
              </a:lnSpc>
              <a:spcAft>
                <a:spcPts val="600"/>
              </a:spcAft>
              <a:buFont typeface="Arial" panose="020B0604020202020204" pitchFamily="34" charset="0"/>
              <a:buChar char="•"/>
            </a:pPr>
            <a:r>
              <a:rPr lang="en-US" altLang="en-US" sz="1700">
                <a:latin typeface="+mn-lt"/>
                <a:ea typeface="+mn-ea"/>
              </a:rPr>
              <a:t>Land Tax receipt </a:t>
            </a:r>
          </a:p>
          <a:p>
            <a:pPr indent="-228600" eaLnBrk="1" hangingPunct="1">
              <a:lnSpc>
                <a:spcPct val="90000"/>
              </a:lnSpc>
              <a:spcAft>
                <a:spcPts val="600"/>
              </a:spcAft>
              <a:buFont typeface="Arial" panose="020B0604020202020204" pitchFamily="34" charset="0"/>
              <a:buChar char="•"/>
            </a:pPr>
            <a:r>
              <a:rPr lang="en-US" altLang="en-US" sz="1700">
                <a:latin typeface="+mn-lt"/>
                <a:ea typeface="+mn-ea"/>
              </a:rPr>
              <a:t>WASA Clearance Certificate or paid WASA Bill</a:t>
            </a:r>
          </a:p>
          <a:p>
            <a:pPr indent="-228600" eaLnBrk="1" hangingPunct="1">
              <a:lnSpc>
                <a:spcPct val="90000"/>
              </a:lnSpc>
              <a:spcAft>
                <a:spcPts val="600"/>
              </a:spcAft>
              <a:buFont typeface="Arial" panose="020B0604020202020204" pitchFamily="34" charset="0"/>
              <a:buChar char="•"/>
            </a:pPr>
            <a:r>
              <a:rPr lang="en-US" altLang="en-US" sz="1700">
                <a:latin typeface="+mn-lt"/>
                <a:ea typeface="+mn-ea"/>
              </a:rPr>
              <a:t>and either T&amp;C Residential Land Letter or Copy of T&amp;C Sub-division approval showing that land is approved for residential use</a:t>
            </a:r>
          </a:p>
          <a:p>
            <a:pPr indent="-228600" eaLnBrk="1" hangingPunct="1">
              <a:lnSpc>
                <a:spcPct val="90000"/>
              </a:lnSpc>
              <a:spcAft>
                <a:spcPts val="600"/>
              </a:spcAft>
              <a:buFont typeface="Arial" panose="020B0604020202020204" pitchFamily="34" charset="0"/>
              <a:buChar char="•"/>
            </a:pPr>
            <a:r>
              <a:rPr lang="en-US" altLang="en-US" sz="1700">
                <a:latin typeface="+mn-lt"/>
                <a:ea typeface="+mn-ea"/>
              </a:rPr>
              <a:t>Document showing BIR File numbers of purchasers</a:t>
            </a:r>
          </a:p>
          <a:p>
            <a:pPr indent="-228600" eaLnBrk="1" hangingPunct="1">
              <a:lnSpc>
                <a:spcPct val="90000"/>
              </a:lnSpc>
              <a:spcAft>
                <a:spcPts val="600"/>
              </a:spcAft>
              <a:buFont typeface="Arial" panose="020B0604020202020204" pitchFamily="34" charset="0"/>
              <a:buChar char="•"/>
            </a:pPr>
            <a:r>
              <a:rPr lang="en-US" altLang="en-US" sz="1700">
                <a:latin typeface="+mn-lt"/>
                <a:ea typeface="+mn-ea"/>
              </a:rPr>
              <a:t>Valuation Report</a:t>
            </a: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7756" y="5228027"/>
            <a:ext cx="830430"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42D05497-D473-BD87-8F93-661BC625BD38}"/>
              </a:ext>
            </a:extLst>
          </p:cNvPr>
          <p:cNvGraphicFramePr>
            <a:graphicFrameLocks noGrp="1"/>
          </p:cNvGraphicFramePr>
          <p:nvPr>
            <p:ph idx="1"/>
            <p:extLst>
              <p:ext uri="{D42A27DB-BD31-4B8C-83A1-F6EECF244321}">
                <p14:modId xmlns:p14="http://schemas.microsoft.com/office/powerpoint/2010/main" val="2697140330"/>
              </p:ext>
            </p:extLst>
          </p:nvPr>
        </p:nvGraphicFramePr>
        <p:xfrm>
          <a:off x="4953000" y="2292357"/>
          <a:ext cx="3733799" cy="2646294"/>
        </p:xfrm>
        <a:graphic>
          <a:graphicData uri="http://schemas.openxmlformats.org/drawingml/2006/table">
            <a:tbl>
              <a:tblPr firstRow="1" bandRow="1"/>
              <a:tblGrid>
                <a:gridCol w="2329320">
                  <a:extLst>
                    <a:ext uri="{9D8B030D-6E8A-4147-A177-3AD203B41FA5}">
                      <a16:colId xmlns:a16="http://schemas.microsoft.com/office/drawing/2014/main" val="20000"/>
                    </a:ext>
                  </a:extLst>
                </a:gridCol>
                <a:gridCol w="1404479">
                  <a:extLst>
                    <a:ext uri="{9D8B030D-6E8A-4147-A177-3AD203B41FA5}">
                      <a16:colId xmlns:a16="http://schemas.microsoft.com/office/drawing/2014/main" val="20001"/>
                    </a:ext>
                  </a:extLst>
                </a:gridCol>
              </a:tblGrid>
              <a:tr h="44833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700" b="0" i="0" u="none" strike="noStrike" cap="none" normalizeH="0" baseline="0">
                          <a:ln>
                            <a:noFill/>
                          </a:ln>
                          <a:solidFill>
                            <a:schemeClr val="bg1"/>
                          </a:solidFill>
                          <a:effectLst/>
                          <a:latin typeface="Calibri" charset="0"/>
                          <a:ea typeface="ＭＳ Ｐゴシック" charset="0"/>
                        </a:rPr>
                        <a:t>Residential Land</a:t>
                      </a:r>
                    </a:p>
                  </a:txBody>
                  <a:tcPr marL="9032" marR="9032" marT="903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3735"/>
                    </a:solidFill>
                  </a:tcPr>
                </a:tc>
                <a:tc hMerge="1">
                  <a:txBody>
                    <a:bodyPr/>
                    <a:lstStyle/>
                    <a:p>
                      <a:endParaRPr lang="en-US"/>
                    </a:p>
                  </a:txBody>
                  <a:tcPr/>
                </a:tc>
                <a:extLst>
                  <a:ext uri="{0D108BD9-81ED-4DB2-BD59-A6C34878D82A}">
                    <a16:rowId xmlns:a16="http://schemas.microsoft.com/office/drawing/2014/main" val="10000"/>
                  </a:ext>
                </a:extLst>
              </a:tr>
              <a:tr h="6217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000000"/>
                          </a:solidFill>
                          <a:effectLst/>
                          <a:latin typeface="Calibri" charset="0"/>
                          <a:ea typeface="ＭＳ Ｐゴシック" charset="0"/>
                        </a:rPr>
                        <a:t>$0 to $450,000</a:t>
                      </a:r>
                    </a:p>
                  </a:txBody>
                  <a:tcPr marL="9032" marR="9032" marT="903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000000"/>
                          </a:solidFill>
                          <a:effectLst/>
                          <a:latin typeface="Calibri" charset="0"/>
                          <a:ea typeface="ＭＳ Ｐゴシック" charset="0"/>
                        </a:rPr>
                        <a:t>NIL with exemption</a:t>
                      </a:r>
                    </a:p>
                  </a:txBody>
                  <a:tcPr marL="9032" marR="9032" marT="903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6217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000000"/>
                          </a:solidFill>
                          <a:effectLst/>
                          <a:latin typeface="Calibri" charset="0"/>
                          <a:ea typeface="ＭＳ Ｐゴシック" charset="0"/>
                        </a:rPr>
                        <a:t>over $450,000 and less than $650,000</a:t>
                      </a:r>
                    </a:p>
                  </a:txBody>
                  <a:tcPr marL="9032" marR="9032" marT="903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000000"/>
                          </a:solidFill>
                          <a:effectLst/>
                          <a:latin typeface="Calibri" charset="0"/>
                          <a:ea typeface="ＭＳ Ｐゴシック" charset="0"/>
                        </a:rPr>
                        <a:t>2%</a:t>
                      </a:r>
                    </a:p>
                  </a:txBody>
                  <a:tcPr marL="9032" marR="9032" marT="903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6217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000000"/>
                          </a:solidFill>
                          <a:effectLst/>
                          <a:latin typeface="Calibri" charset="0"/>
                          <a:ea typeface="ＭＳ Ｐゴシック" charset="0"/>
                        </a:rPr>
                        <a:t>over $650,000 and less than $850,000</a:t>
                      </a:r>
                    </a:p>
                  </a:txBody>
                  <a:tcPr marL="9032" marR="9032" marT="903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000000"/>
                          </a:solidFill>
                          <a:effectLst/>
                          <a:latin typeface="Calibri" charset="0"/>
                          <a:ea typeface="ＭＳ Ｐゴシック" charset="0"/>
                        </a:rPr>
                        <a:t>5%</a:t>
                      </a:r>
                    </a:p>
                  </a:txBody>
                  <a:tcPr marL="9032" marR="9032" marT="903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r h="33273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a:ln>
                            <a:noFill/>
                          </a:ln>
                          <a:solidFill>
                            <a:srgbClr val="000000"/>
                          </a:solidFill>
                          <a:effectLst/>
                          <a:latin typeface="Calibri" charset="0"/>
                          <a:ea typeface="ＭＳ Ｐゴシック" charset="0"/>
                        </a:rPr>
                        <a:t>over $850,000</a:t>
                      </a:r>
                    </a:p>
                  </a:txBody>
                  <a:tcPr marL="9032" marR="9032" marT="903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000000"/>
                          </a:solidFill>
                          <a:effectLst/>
                          <a:latin typeface="Calibri" charset="0"/>
                          <a:ea typeface="ＭＳ Ｐゴシック" charset="0"/>
                        </a:rPr>
                        <a:t>7%</a:t>
                      </a:r>
                    </a:p>
                  </a:txBody>
                  <a:tcPr marL="9032" marR="9032" marT="903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4"/>
                  </a:ext>
                </a:extLst>
              </a:tr>
            </a:tbl>
          </a:graphicData>
        </a:graphic>
      </p:graphicFrame>
    </p:spTree>
    <p:custDataLst>
      <p:tags r:id="rId1"/>
    </p:custData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08" name="Rectangle 16407">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410" name="Arc 16409">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2437781" y="1162044"/>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0F257B28-FE89-CDB8-2FFE-D83891D8D618}"/>
              </a:ext>
            </a:extLst>
          </p:cNvPr>
          <p:cNvSpPr>
            <a:spLocks noGrp="1"/>
          </p:cNvSpPr>
          <p:nvPr>
            <p:ph type="title"/>
          </p:nvPr>
        </p:nvSpPr>
        <p:spPr>
          <a:xfrm>
            <a:off x="628650" y="365125"/>
            <a:ext cx="7886699" cy="1325563"/>
          </a:xfrm>
        </p:spPr>
        <p:txBody>
          <a:bodyPr vert="horz" lIns="91440" tIns="45720" rIns="91440" bIns="45720" rtlCol="0" anchor="ctr">
            <a:normAutofit/>
          </a:bodyPr>
          <a:lstStyle/>
          <a:p>
            <a:pPr algn="l" eaLnBrk="1" fontAlgn="auto" hangingPunct="1">
              <a:lnSpc>
                <a:spcPct val="90000"/>
              </a:lnSpc>
              <a:spcAft>
                <a:spcPts val="0"/>
              </a:spcAft>
              <a:defRPr/>
            </a:pPr>
            <a:r>
              <a:rPr lang="en-US" kern="1200" dirty="0">
                <a:solidFill>
                  <a:schemeClr val="tx1"/>
                </a:solidFill>
                <a:latin typeface="+mj-lt"/>
                <a:ea typeface="+mj-ea"/>
                <a:cs typeface="+mj-cs"/>
              </a:rPr>
              <a:t>Rates of Stamp Duty</a:t>
            </a:r>
            <a:br>
              <a:rPr lang="en-US" kern="1200" dirty="0">
                <a:solidFill>
                  <a:schemeClr val="tx1"/>
                </a:solidFill>
                <a:latin typeface="+mj-lt"/>
                <a:ea typeface="+mj-ea"/>
                <a:cs typeface="+mj-cs"/>
              </a:rPr>
            </a:br>
            <a:r>
              <a:rPr lang="en-US" kern="1200" dirty="0">
                <a:solidFill>
                  <a:schemeClr val="tx1"/>
                </a:solidFill>
                <a:latin typeface="+mj-lt"/>
                <a:ea typeface="+mj-ea"/>
                <a:cs typeface="+mj-cs"/>
              </a:rPr>
              <a:t>            Conveyance on Sale</a:t>
            </a:r>
          </a:p>
        </p:txBody>
      </p:sp>
      <p:sp>
        <p:nvSpPr>
          <p:cNvPr id="16403" name="TextBox 2">
            <a:extLst>
              <a:ext uri="{FF2B5EF4-FFF2-40B4-BE49-F238E27FC236}">
                <a16:creationId xmlns:a16="http://schemas.microsoft.com/office/drawing/2014/main" id="{DB30EEBE-41E6-7BC4-DD54-4CE6C5B10FEE}"/>
              </a:ext>
            </a:extLst>
          </p:cNvPr>
          <p:cNvSpPr txBox="1">
            <a:spLocks noChangeArrowheads="1"/>
          </p:cNvSpPr>
          <p:nvPr/>
        </p:nvSpPr>
        <p:spPr bwMode="auto">
          <a:xfrm>
            <a:off x="2743200" y="1853323"/>
            <a:ext cx="4019550" cy="917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indent="-228600" eaLnBrk="1" hangingPunct="1">
              <a:lnSpc>
                <a:spcPct val="90000"/>
              </a:lnSpc>
              <a:spcAft>
                <a:spcPts val="600"/>
              </a:spcAft>
              <a:buFont typeface="Arial" panose="020B0604020202020204" pitchFamily="34" charset="0"/>
              <a:buChar char="•"/>
            </a:pPr>
            <a:r>
              <a:rPr lang="en-US" altLang="en-US" b="1" dirty="0">
                <a:latin typeface="+mn-lt"/>
                <a:ea typeface="+mn-ea"/>
              </a:rPr>
              <a:t>No Exemptions available</a:t>
            </a:r>
          </a:p>
        </p:txBody>
      </p:sp>
      <p:sp>
        <p:nvSpPr>
          <p:cNvPr id="16412" name="Oval 164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7756" y="5228027"/>
            <a:ext cx="830430"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F8C804A4-2E97-89A8-5E41-3AE2FB0EF14D}"/>
              </a:ext>
            </a:extLst>
          </p:cNvPr>
          <p:cNvGraphicFramePr>
            <a:graphicFrameLocks noGrp="1"/>
          </p:cNvGraphicFramePr>
          <p:nvPr>
            <p:ph idx="1"/>
            <p:extLst>
              <p:ext uri="{D42A27DB-BD31-4B8C-83A1-F6EECF244321}">
                <p14:modId xmlns:p14="http://schemas.microsoft.com/office/powerpoint/2010/main" val="1866850631"/>
              </p:ext>
            </p:extLst>
          </p:nvPr>
        </p:nvGraphicFramePr>
        <p:xfrm>
          <a:off x="1066800" y="2807684"/>
          <a:ext cx="6284567" cy="2255981"/>
        </p:xfrm>
        <a:graphic>
          <a:graphicData uri="http://schemas.openxmlformats.org/drawingml/2006/table">
            <a:tbl>
              <a:tblPr firstRow="1" bandRow="1"/>
              <a:tblGrid>
                <a:gridCol w="3370625">
                  <a:extLst>
                    <a:ext uri="{9D8B030D-6E8A-4147-A177-3AD203B41FA5}">
                      <a16:colId xmlns:a16="http://schemas.microsoft.com/office/drawing/2014/main" val="20000"/>
                    </a:ext>
                  </a:extLst>
                </a:gridCol>
                <a:gridCol w="2913942">
                  <a:extLst>
                    <a:ext uri="{9D8B030D-6E8A-4147-A177-3AD203B41FA5}">
                      <a16:colId xmlns:a16="http://schemas.microsoft.com/office/drawing/2014/main" val="20001"/>
                    </a:ext>
                  </a:extLst>
                </a:gridCol>
              </a:tblGrid>
              <a:tr h="899117">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latin typeface="Calibri" charset="0"/>
                          <a:ea typeface="ＭＳ Ｐゴシック" charset="0"/>
                        </a:rPr>
                        <a:t>Commercial /Agricultural Land</a:t>
                      </a:r>
                    </a:p>
                  </a:txBody>
                  <a:tcPr marL="9520" marR="9520"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3735"/>
                    </a:solidFill>
                  </a:tcPr>
                </a:tc>
                <a:tc hMerge="1">
                  <a:txBody>
                    <a:bodyPr/>
                    <a:lstStyle/>
                    <a:p>
                      <a:endParaRPr lang="en-US"/>
                    </a:p>
                  </a:txBody>
                  <a:tcPr/>
                </a:tc>
                <a:extLst>
                  <a:ext uri="{0D108BD9-81ED-4DB2-BD59-A6C34878D82A}">
                    <a16:rowId xmlns:a16="http://schemas.microsoft.com/office/drawing/2014/main" val="10000"/>
                  </a:ext>
                </a:extLst>
              </a:tr>
              <a:tr h="350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rPr>
                        <a:t>$0 to $300,000</a:t>
                      </a:r>
                    </a:p>
                  </a:txBody>
                  <a:tcPr marL="9520" marR="9520"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rPr>
                        <a:t>2%</a:t>
                      </a:r>
                    </a:p>
                  </a:txBody>
                  <a:tcPr marL="9520" marR="9520"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65539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rPr>
                        <a:t>$300,001 to $400,000</a:t>
                      </a:r>
                    </a:p>
                  </a:txBody>
                  <a:tcPr marL="9520" marR="9520"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Calibri" charset="0"/>
                          <a:ea typeface="ＭＳ Ｐゴシック" charset="0"/>
                        </a:rPr>
                        <a:t>5% on whole</a:t>
                      </a:r>
                    </a:p>
                  </a:txBody>
                  <a:tcPr marL="9520" marR="9520"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2"/>
                  </a:ext>
                </a:extLst>
              </a:tr>
              <a:tr h="3507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rPr>
                        <a:t>Over $400,000</a:t>
                      </a:r>
                    </a:p>
                  </a:txBody>
                  <a:tcPr marL="9520" marR="9520"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rPr>
                        <a:t>7% on whole</a:t>
                      </a:r>
                    </a:p>
                  </a:txBody>
                  <a:tcPr marL="9520" marR="9520" marT="952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bl>
          </a:graphicData>
        </a:graphic>
      </p:graphicFrame>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2437781" y="1162044"/>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3A1E924A-FA2F-B288-C223-7B453452CFF6}"/>
              </a:ext>
            </a:extLst>
          </p:cNvPr>
          <p:cNvSpPr>
            <a:spLocks noGrp="1"/>
          </p:cNvSpPr>
          <p:nvPr>
            <p:ph type="title"/>
          </p:nvPr>
        </p:nvSpPr>
        <p:spPr>
          <a:xfrm>
            <a:off x="628650" y="365125"/>
            <a:ext cx="7886699" cy="1325563"/>
          </a:xfrm>
        </p:spPr>
        <p:txBody>
          <a:bodyPr vert="horz" lIns="91440" tIns="45720" rIns="91440" bIns="45720" rtlCol="0" anchor="ctr">
            <a:normAutofit/>
          </a:bodyPr>
          <a:lstStyle/>
          <a:p>
            <a:pPr algn="l" eaLnBrk="1" fontAlgn="auto" hangingPunct="1">
              <a:lnSpc>
                <a:spcPct val="90000"/>
              </a:lnSpc>
              <a:spcAft>
                <a:spcPts val="0"/>
              </a:spcAft>
              <a:defRPr/>
            </a:pPr>
            <a:r>
              <a:rPr lang="en-US" kern="1200" dirty="0">
                <a:solidFill>
                  <a:schemeClr val="tx1"/>
                </a:solidFill>
                <a:latin typeface="+mj-lt"/>
                <a:ea typeface="+mj-ea"/>
                <a:cs typeface="+mj-cs"/>
              </a:rPr>
              <a:t>Rates of Stamp Duty – Mortgages</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CB02188A-1B53-8A14-DED0-0D8E3353CA84}"/>
              </a:ext>
            </a:extLst>
          </p:cNvPr>
          <p:cNvSpPr txBox="1"/>
          <p:nvPr/>
        </p:nvSpPr>
        <p:spPr>
          <a:xfrm>
            <a:off x="628650" y="1825625"/>
            <a:ext cx="4045020" cy="4351338"/>
          </a:xfrm>
          <a:prstGeom prst="rect">
            <a:avLst/>
          </a:prstGeom>
        </p:spPr>
        <p:txBody>
          <a:bodyPr vert="horz" lIns="91440" tIns="45720" rIns="91440" bIns="45720" rtlCol="0">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indent="-228600" eaLnBrk="1" hangingPunct="1">
              <a:lnSpc>
                <a:spcPct val="90000"/>
              </a:lnSpc>
              <a:spcAft>
                <a:spcPts val="600"/>
              </a:spcAft>
              <a:buFont typeface="Arial" panose="020B0604020202020204" pitchFamily="34" charset="0"/>
              <a:buChar char="•"/>
            </a:pPr>
            <a:r>
              <a:rPr lang="en-US" altLang="en-US" sz="2200" b="1">
                <a:latin typeface="+mn-lt"/>
                <a:ea typeface="+mn-ea"/>
              </a:rPr>
              <a:t>Exemption Residential Mortgage </a:t>
            </a:r>
            <a:r>
              <a:rPr lang="en-US" altLang="en-US" sz="2200">
                <a:latin typeface="+mn-lt"/>
                <a:ea typeface="+mn-ea"/>
              </a:rPr>
              <a:t>– where mortgage proceeds are used to purchase the property it is exempt from stamp duty up to $850,000.00 – must be accompanied by:</a:t>
            </a:r>
          </a:p>
          <a:p>
            <a:pPr indent="-228600" eaLnBrk="1" hangingPunct="1">
              <a:lnSpc>
                <a:spcPct val="90000"/>
              </a:lnSpc>
              <a:spcAft>
                <a:spcPts val="600"/>
              </a:spcAft>
              <a:buFont typeface="Arial" panose="020B0604020202020204" pitchFamily="34" charset="0"/>
              <a:buChar char="•"/>
            </a:pPr>
            <a:r>
              <a:rPr lang="en-US" altLang="en-US" sz="2200">
                <a:latin typeface="+mn-lt"/>
                <a:ea typeface="+mn-ea"/>
              </a:rPr>
              <a:t>Exemption Form </a:t>
            </a:r>
          </a:p>
          <a:p>
            <a:pPr indent="-228600" eaLnBrk="1" hangingPunct="1">
              <a:lnSpc>
                <a:spcPct val="90000"/>
              </a:lnSpc>
              <a:spcAft>
                <a:spcPts val="600"/>
              </a:spcAft>
              <a:buFont typeface="Arial" panose="020B0604020202020204" pitchFamily="34" charset="0"/>
              <a:buChar char="•"/>
            </a:pPr>
            <a:r>
              <a:rPr lang="en-US" altLang="en-US" sz="2200">
                <a:latin typeface="+mn-lt"/>
                <a:ea typeface="+mn-ea"/>
              </a:rPr>
              <a:t>copy of stamped Deed of Conveyance</a:t>
            </a:r>
          </a:p>
          <a:p>
            <a:pPr indent="-228600" eaLnBrk="1" hangingPunct="1">
              <a:lnSpc>
                <a:spcPct val="90000"/>
              </a:lnSpc>
              <a:spcAft>
                <a:spcPts val="600"/>
              </a:spcAft>
              <a:buFont typeface="Arial" panose="020B0604020202020204" pitchFamily="34" charset="0"/>
              <a:buChar char="•"/>
            </a:pPr>
            <a:r>
              <a:rPr lang="en-US" altLang="en-US" sz="2200">
                <a:latin typeface="+mn-lt"/>
                <a:ea typeface="+mn-ea"/>
              </a:rPr>
              <a:t>Document showing BIR File numbers of borrower</a:t>
            </a:r>
          </a:p>
          <a:p>
            <a:pPr indent="-228600" eaLnBrk="1" hangingPunct="1">
              <a:lnSpc>
                <a:spcPct val="90000"/>
              </a:lnSpc>
              <a:spcAft>
                <a:spcPts val="600"/>
              </a:spcAft>
              <a:buFont typeface="Arial" panose="020B0604020202020204" pitchFamily="34" charset="0"/>
              <a:buChar char="•"/>
            </a:pPr>
            <a:r>
              <a:rPr lang="en-US" altLang="en-US" sz="2200">
                <a:latin typeface="+mn-lt"/>
                <a:ea typeface="+mn-ea"/>
              </a:rPr>
              <a:t>Copy of stamped conveyance</a:t>
            </a:r>
          </a:p>
          <a:p>
            <a:pPr indent="-228600" eaLnBrk="1" hangingPunct="1">
              <a:lnSpc>
                <a:spcPct val="90000"/>
              </a:lnSpc>
              <a:spcAft>
                <a:spcPts val="600"/>
              </a:spcAft>
              <a:buFont typeface="Arial" panose="020B0604020202020204" pitchFamily="34" charset="0"/>
              <a:buChar char="•"/>
            </a:pPr>
            <a:endParaRPr lang="en-US" altLang="en-US" sz="2200">
              <a:latin typeface="+mn-lt"/>
              <a:ea typeface="+mn-ea"/>
            </a:endParaRPr>
          </a:p>
          <a:p>
            <a:pPr indent="-228600" eaLnBrk="1" hangingPunct="1">
              <a:lnSpc>
                <a:spcPct val="90000"/>
              </a:lnSpc>
              <a:spcAft>
                <a:spcPts val="600"/>
              </a:spcAft>
              <a:buFont typeface="Arial" panose="020B0604020202020204" pitchFamily="34" charset="0"/>
              <a:buChar char="•"/>
            </a:pPr>
            <a:endParaRPr lang="en-US" altLang="en-US" sz="2200">
              <a:latin typeface="+mn-lt"/>
              <a:ea typeface="+mn-ea"/>
            </a:endParaRPr>
          </a:p>
          <a:p>
            <a:pPr indent="-228600" eaLnBrk="1" hangingPunct="1">
              <a:lnSpc>
                <a:spcPct val="90000"/>
              </a:lnSpc>
              <a:spcAft>
                <a:spcPts val="600"/>
              </a:spcAft>
              <a:buFont typeface="Arial" panose="020B0604020202020204" pitchFamily="34" charset="0"/>
              <a:buChar char="•"/>
            </a:pPr>
            <a:endParaRPr lang="en-US" altLang="en-US" sz="2200">
              <a:latin typeface="+mn-lt"/>
              <a:ea typeface="+mn-ea"/>
            </a:endParaRP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7756" y="5228027"/>
            <a:ext cx="830430"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7F0F1D45-4483-C238-654D-DD1D66FC27B5}"/>
              </a:ext>
            </a:extLst>
          </p:cNvPr>
          <p:cNvGraphicFramePr>
            <a:graphicFrameLocks noGrp="1"/>
          </p:cNvGraphicFramePr>
          <p:nvPr>
            <p:ph idx="1"/>
            <p:extLst>
              <p:ext uri="{D42A27DB-BD31-4B8C-83A1-F6EECF244321}">
                <p14:modId xmlns:p14="http://schemas.microsoft.com/office/powerpoint/2010/main" val="1510068145"/>
              </p:ext>
            </p:extLst>
          </p:nvPr>
        </p:nvGraphicFramePr>
        <p:xfrm>
          <a:off x="4673670" y="1914627"/>
          <a:ext cx="3744046" cy="2381912"/>
        </p:xfrm>
        <a:graphic>
          <a:graphicData uri="http://schemas.openxmlformats.org/drawingml/2006/table">
            <a:tbl>
              <a:tblPr firstRow="1" bandRow="1">
                <a:tableStyleId>{5C22544A-7EE6-4342-B048-85BDC9FD1C3A}</a:tableStyleId>
              </a:tblPr>
              <a:tblGrid>
                <a:gridCol w="644480">
                  <a:extLst>
                    <a:ext uri="{9D8B030D-6E8A-4147-A177-3AD203B41FA5}">
                      <a16:colId xmlns:a16="http://schemas.microsoft.com/office/drawing/2014/main" val="20000"/>
                    </a:ext>
                  </a:extLst>
                </a:gridCol>
                <a:gridCol w="1073999">
                  <a:extLst>
                    <a:ext uri="{9D8B030D-6E8A-4147-A177-3AD203B41FA5}">
                      <a16:colId xmlns:a16="http://schemas.microsoft.com/office/drawing/2014/main" val="20001"/>
                    </a:ext>
                  </a:extLst>
                </a:gridCol>
                <a:gridCol w="794009">
                  <a:extLst>
                    <a:ext uri="{9D8B030D-6E8A-4147-A177-3AD203B41FA5}">
                      <a16:colId xmlns:a16="http://schemas.microsoft.com/office/drawing/2014/main" val="20002"/>
                    </a:ext>
                  </a:extLst>
                </a:gridCol>
                <a:gridCol w="686429">
                  <a:extLst>
                    <a:ext uri="{9D8B030D-6E8A-4147-A177-3AD203B41FA5}">
                      <a16:colId xmlns:a16="http://schemas.microsoft.com/office/drawing/2014/main" val="20003"/>
                    </a:ext>
                  </a:extLst>
                </a:gridCol>
                <a:gridCol w="545129">
                  <a:extLst>
                    <a:ext uri="{9D8B030D-6E8A-4147-A177-3AD203B41FA5}">
                      <a16:colId xmlns:a16="http://schemas.microsoft.com/office/drawing/2014/main" val="20004"/>
                    </a:ext>
                  </a:extLst>
                </a:gridCol>
              </a:tblGrid>
              <a:tr h="597270">
                <a:tc>
                  <a:txBody>
                    <a:bodyPr/>
                    <a:lstStyle/>
                    <a:p>
                      <a:pPr algn="ctr" fontAlgn="b"/>
                      <a:endParaRPr lang="en-US" sz="1500" b="0" i="0" u="none" strike="noStrike">
                        <a:solidFill>
                          <a:srgbClr val="FFFFFF"/>
                        </a:solidFill>
                        <a:latin typeface="Calibri"/>
                      </a:endParaRPr>
                    </a:p>
                  </a:txBody>
                  <a:tcPr marL="5092" marR="5092" marT="5092" marB="0" anchor="b">
                    <a:solidFill>
                      <a:srgbClr val="883735"/>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rgbClr val="FFFFFF"/>
                          </a:solidFill>
                          <a:latin typeface="+mn-lt"/>
                        </a:rPr>
                        <a:t>Residential Property</a:t>
                      </a:r>
                      <a:endParaRPr lang="en-US" sz="1500" b="0" i="0" u="none" strike="noStrike" dirty="0">
                        <a:solidFill>
                          <a:srgbClr val="FFFFFF"/>
                        </a:solidFill>
                        <a:latin typeface="Calibri"/>
                      </a:endParaRPr>
                    </a:p>
                  </a:txBody>
                  <a:tcPr marL="5092" marR="5092" marT="5092" marB="0" anchor="b">
                    <a:solidFill>
                      <a:srgbClr val="883735"/>
                    </a:solidFill>
                  </a:tcPr>
                </a:tc>
                <a:tc hMerge="1">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ctr" fontAlgn="b"/>
                      <a:endParaRPr lang="en-US" sz="1500" b="0" i="0" u="none" strike="noStrike">
                        <a:solidFill>
                          <a:srgbClr val="FFFFFF"/>
                        </a:solidFill>
                        <a:latin typeface="Calibri"/>
                      </a:endParaRPr>
                    </a:p>
                  </a:txBody>
                  <a:tcPr marL="5092" marR="5092" marT="5092" marB="0" anchor="b">
                    <a:solidFill>
                      <a:srgbClr val="883735"/>
                    </a:solidFill>
                  </a:tcPr>
                </a:tc>
                <a:tc>
                  <a:txBody>
                    <a:bodyPr/>
                    <a:lstStyle/>
                    <a:p>
                      <a:pPr algn="ctr" fontAlgn="b"/>
                      <a:r>
                        <a:rPr lang="en-US" sz="1500" b="0" i="0" u="none" strike="noStrike">
                          <a:solidFill>
                            <a:srgbClr val="FFFFFF"/>
                          </a:solidFill>
                          <a:latin typeface="Calibri"/>
                        </a:rPr>
                        <a:t>Land Only</a:t>
                      </a:r>
                    </a:p>
                  </a:txBody>
                  <a:tcPr marL="5092" marR="5092" marT="5092" marB="0" anchor="b">
                    <a:solidFill>
                      <a:srgbClr val="883735"/>
                    </a:solidFill>
                  </a:tcPr>
                </a:tc>
                <a:extLst>
                  <a:ext uri="{0D108BD9-81ED-4DB2-BD59-A6C34878D82A}">
                    <a16:rowId xmlns:a16="http://schemas.microsoft.com/office/drawing/2014/main" val="10000"/>
                  </a:ext>
                </a:extLst>
              </a:tr>
              <a:tr h="43536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mn-lt"/>
                        </a:rPr>
                        <a:t>Now Buying</a:t>
                      </a:r>
                    </a:p>
                    <a:p>
                      <a:endParaRPr lang="en-US" sz="1100"/>
                    </a:p>
                  </a:txBody>
                  <a:tcPr marL="5092" marR="5092" marT="5092" marB="0" anchor="b"/>
                </a:tc>
                <a:tc>
                  <a:txBody>
                    <a:bodyPr/>
                    <a:lstStyle/>
                    <a:p>
                      <a:pPr algn="l" fontAlgn="b"/>
                      <a:r>
                        <a:rPr lang="en-US" sz="1100" b="0" i="0" u="none" strike="noStrike">
                          <a:solidFill>
                            <a:srgbClr val="000000"/>
                          </a:solidFill>
                          <a:latin typeface="Calibri"/>
                        </a:rPr>
                        <a:t>$0 to $850,000</a:t>
                      </a:r>
                    </a:p>
                  </a:txBody>
                  <a:tcPr marL="5092" marR="5092" marT="5092" marB="0" anchor="b"/>
                </a:tc>
                <a:tc>
                  <a:txBody>
                    <a:bodyPr/>
                    <a:lstStyle/>
                    <a:p>
                      <a:pPr algn="l" fontAlgn="b"/>
                      <a:r>
                        <a:rPr lang="en-US" sz="1100" b="0" i="0" u="none" strike="noStrike">
                          <a:solidFill>
                            <a:srgbClr val="000000"/>
                          </a:solidFill>
                          <a:latin typeface="Calibri"/>
                        </a:rPr>
                        <a:t>NIL with exemption</a:t>
                      </a:r>
                    </a:p>
                  </a:txBody>
                  <a:tcPr marL="5092" marR="5092" marT="5092" marB="0" anchor="b"/>
                </a:tc>
                <a:tc>
                  <a:txBody>
                    <a:bodyPr/>
                    <a:lstStyle/>
                    <a:p>
                      <a:pPr algn="ctr" fontAlgn="b"/>
                      <a:endParaRPr lang="en-US" sz="1100" b="0" i="0" u="none" strike="noStrike">
                        <a:solidFill>
                          <a:srgbClr val="000000"/>
                        </a:solidFill>
                        <a:latin typeface="Calibri"/>
                      </a:endParaRPr>
                    </a:p>
                  </a:txBody>
                  <a:tcPr marL="5092" marR="5092" marT="5092" marB="0" anchor="b"/>
                </a:tc>
                <a:tc>
                  <a:txBody>
                    <a:bodyPr/>
                    <a:lstStyle/>
                    <a:p>
                      <a:pPr algn="ctr" fontAlgn="b"/>
                      <a:r>
                        <a:rPr lang="en-US" sz="1100" b="0" i="0" u="none" strike="noStrike">
                          <a:solidFill>
                            <a:srgbClr val="000000"/>
                          </a:solidFill>
                          <a:latin typeface="Calibri"/>
                        </a:rPr>
                        <a:t>0.2%</a:t>
                      </a:r>
                    </a:p>
                  </a:txBody>
                  <a:tcPr marL="5092" marR="5092" marT="5092" marB="0" anchor="b"/>
                </a:tc>
                <a:extLst>
                  <a:ext uri="{0D108BD9-81ED-4DB2-BD59-A6C34878D82A}">
                    <a16:rowId xmlns:a16="http://schemas.microsoft.com/office/drawing/2014/main" val="10001"/>
                  </a:ext>
                </a:extLst>
              </a:tr>
              <a:tr h="435367">
                <a:tc vMerge="1">
                  <a:txBody>
                    <a:bodyPr/>
                    <a:lstStyle/>
                    <a:p>
                      <a:endParaRPr lang="en-US" sz="1600"/>
                    </a:p>
                  </a:txBody>
                  <a:tcPr marL="9525" marR="9525" marT="9525" marB="0" anchor="b"/>
                </a:tc>
                <a:tc>
                  <a:txBody>
                    <a:bodyPr/>
                    <a:lstStyle/>
                    <a:p>
                      <a:pPr algn="l" fontAlgn="b"/>
                      <a:r>
                        <a:rPr lang="en-US" sz="1100" b="0" i="0" u="none" strike="noStrike">
                          <a:solidFill>
                            <a:srgbClr val="000000"/>
                          </a:solidFill>
                          <a:latin typeface="Calibri"/>
                        </a:rPr>
                        <a:t>More than $850,000 </a:t>
                      </a:r>
                    </a:p>
                  </a:txBody>
                  <a:tcPr marL="5092" marR="5092" marT="5092" marB="0" anchor="b"/>
                </a:tc>
                <a:tc>
                  <a:txBody>
                    <a:bodyPr/>
                    <a:lstStyle/>
                    <a:p>
                      <a:pPr algn="ctr" fontAlgn="b"/>
                      <a:r>
                        <a:rPr lang="en-US" sz="1100" b="0" i="0" u="none" strike="noStrike">
                          <a:solidFill>
                            <a:srgbClr val="000000"/>
                          </a:solidFill>
                          <a:latin typeface="Calibri"/>
                        </a:rPr>
                        <a:t>0.2% </a:t>
                      </a:r>
                    </a:p>
                  </a:txBody>
                  <a:tcPr marL="5092" marR="5092" marT="5092" marB="0" anchor="b"/>
                </a:tc>
                <a:tc>
                  <a:txBody>
                    <a:bodyPr/>
                    <a:lstStyle/>
                    <a:p>
                      <a:pPr algn="ctr" fontAlgn="b"/>
                      <a:endParaRPr lang="en-US" sz="1100" b="0" i="0" u="none" strike="noStrike">
                        <a:solidFill>
                          <a:srgbClr val="000000"/>
                        </a:solidFill>
                        <a:latin typeface="Calibri"/>
                      </a:endParaRPr>
                    </a:p>
                  </a:txBody>
                  <a:tcPr marL="5092" marR="5092" marT="5092" marB="0" anchor="b"/>
                </a:tc>
                <a:tc>
                  <a:txBody>
                    <a:bodyPr/>
                    <a:lstStyle/>
                    <a:p>
                      <a:pPr algn="ctr" fontAlgn="b"/>
                      <a:endParaRPr lang="en-US" sz="1100" b="0" i="0" u="none" strike="noStrike">
                        <a:solidFill>
                          <a:srgbClr val="000000"/>
                        </a:solidFill>
                        <a:latin typeface="Calibri"/>
                      </a:endParaRPr>
                    </a:p>
                  </a:txBody>
                  <a:tcPr marL="5092" marR="5092" marT="5092" marB="0" anchor="b"/>
                </a:tc>
                <a:extLst>
                  <a:ext uri="{0D108BD9-81ED-4DB2-BD59-A6C34878D82A}">
                    <a16:rowId xmlns:a16="http://schemas.microsoft.com/office/drawing/2014/main" val="10002"/>
                  </a:ext>
                </a:extLst>
              </a:tr>
              <a:tr h="6377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rgbClr val="000000"/>
                          </a:solidFill>
                          <a:latin typeface="+mn-lt"/>
                        </a:rPr>
                        <a:t>Already Owned</a:t>
                      </a:r>
                    </a:p>
                  </a:txBody>
                  <a:tcPr marL="5092" marR="5092" marT="5092" marB="0" anchor="b"/>
                </a:tc>
                <a:tc>
                  <a:txBody>
                    <a:bodyPr/>
                    <a:lstStyle/>
                    <a:p>
                      <a:pPr algn="l" fontAlgn="b"/>
                      <a:r>
                        <a:rPr lang="en-US" sz="1100" b="0" i="0" u="none" strike="noStrike">
                          <a:solidFill>
                            <a:srgbClr val="000000"/>
                          </a:solidFill>
                          <a:latin typeface="Calibri"/>
                        </a:rPr>
                        <a:t>Amount of Mortgage</a:t>
                      </a:r>
                      <a:r>
                        <a:rPr lang="en-US" sz="1100" b="0" i="0" u="none" strike="noStrike" baseline="0">
                          <a:solidFill>
                            <a:srgbClr val="000000"/>
                          </a:solidFill>
                          <a:latin typeface="Calibri"/>
                        </a:rPr>
                        <a:t> consideration</a:t>
                      </a:r>
                    </a:p>
                  </a:txBody>
                  <a:tcPr marL="5092" marR="5092" marT="5092" marB="0" anchor="b"/>
                </a:tc>
                <a:tc>
                  <a:txBody>
                    <a:bodyPr/>
                    <a:lstStyle/>
                    <a:p>
                      <a:pPr algn="ctr" fontAlgn="b"/>
                      <a:r>
                        <a:rPr lang="en-US" sz="1100" b="0" i="0" u="none" strike="noStrike">
                          <a:solidFill>
                            <a:srgbClr val="000000"/>
                          </a:solidFill>
                          <a:latin typeface="Calibri"/>
                        </a:rPr>
                        <a:t>0.4%</a:t>
                      </a:r>
                    </a:p>
                  </a:txBody>
                  <a:tcPr marL="5092" marR="5092" marT="5092" marB="0" anchor="b"/>
                </a:tc>
                <a:tc>
                  <a:txBody>
                    <a:bodyPr/>
                    <a:lstStyle/>
                    <a:p>
                      <a:pPr algn="ctr" fontAlgn="b"/>
                      <a:endParaRPr lang="en-US" sz="1100" b="0" i="0" u="none" strike="noStrike">
                        <a:solidFill>
                          <a:srgbClr val="000000"/>
                        </a:solidFill>
                        <a:latin typeface="Calibri"/>
                      </a:endParaRPr>
                    </a:p>
                  </a:txBody>
                  <a:tcPr marL="5092" marR="5092" marT="5092" marB="0" anchor="b"/>
                </a:tc>
                <a:tc>
                  <a:txBody>
                    <a:bodyPr/>
                    <a:lstStyle/>
                    <a:p>
                      <a:pPr algn="ctr" fontAlgn="b"/>
                      <a:r>
                        <a:rPr lang="en-US" sz="1100" b="0" i="0" u="none" strike="noStrike">
                          <a:solidFill>
                            <a:srgbClr val="000000"/>
                          </a:solidFill>
                          <a:latin typeface="Calibri"/>
                        </a:rPr>
                        <a:t>0.4%</a:t>
                      </a:r>
                    </a:p>
                  </a:txBody>
                  <a:tcPr marL="5092" marR="5092" marT="5092" marB="0" anchor="b"/>
                </a:tc>
                <a:extLst>
                  <a:ext uri="{0D108BD9-81ED-4DB2-BD59-A6C34878D82A}">
                    <a16:rowId xmlns:a16="http://schemas.microsoft.com/office/drawing/2014/main" val="10003"/>
                  </a:ext>
                </a:extLst>
              </a:tr>
              <a:tr h="276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a:solidFill>
                          <a:srgbClr val="000000"/>
                        </a:solidFill>
                        <a:latin typeface="+mn-lt"/>
                      </a:endParaRPr>
                    </a:p>
                  </a:txBody>
                  <a:tcPr marL="5092" marR="5092" marT="5092" marB="0" anchor="b"/>
                </a:tc>
                <a:tc>
                  <a:txBody>
                    <a:bodyPr/>
                    <a:lstStyle/>
                    <a:p>
                      <a:pPr algn="l" fontAlgn="b"/>
                      <a:endParaRPr lang="en-US" sz="1100" b="0" i="0" u="none" strike="noStrike">
                        <a:solidFill>
                          <a:srgbClr val="000000"/>
                        </a:solidFill>
                        <a:latin typeface="Calibri"/>
                      </a:endParaRPr>
                    </a:p>
                  </a:txBody>
                  <a:tcPr marL="5092" marR="5092" marT="5092" marB="0" anchor="b"/>
                </a:tc>
                <a:tc>
                  <a:txBody>
                    <a:bodyPr/>
                    <a:lstStyle/>
                    <a:p>
                      <a:pPr algn="ctr" fontAlgn="b"/>
                      <a:endParaRPr lang="en-US" sz="1100" b="0" i="0" u="none" strike="noStrike">
                        <a:solidFill>
                          <a:srgbClr val="000000"/>
                        </a:solidFill>
                        <a:latin typeface="Calibri"/>
                      </a:endParaRPr>
                    </a:p>
                  </a:txBody>
                  <a:tcPr marL="5092" marR="5092" marT="5092" marB="0" anchor="b"/>
                </a:tc>
                <a:tc>
                  <a:txBody>
                    <a:bodyPr/>
                    <a:lstStyle/>
                    <a:p>
                      <a:pPr algn="ctr" fontAlgn="b"/>
                      <a:endParaRPr lang="en-US" sz="1100" b="0" i="0" u="none" strike="noStrike">
                        <a:solidFill>
                          <a:srgbClr val="000000"/>
                        </a:solidFill>
                        <a:latin typeface="Calibri"/>
                      </a:endParaRPr>
                    </a:p>
                  </a:txBody>
                  <a:tcPr marL="5092" marR="5092" marT="5092" marB="0" anchor="b"/>
                </a:tc>
                <a:tc>
                  <a:txBody>
                    <a:bodyPr/>
                    <a:lstStyle/>
                    <a:p>
                      <a:pPr algn="ctr" fontAlgn="b"/>
                      <a:endParaRPr lang="en-US" sz="1100" b="0" i="0" u="none" strike="noStrike" dirty="0">
                        <a:solidFill>
                          <a:srgbClr val="000000"/>
                        </a:solidFill>
                        <a:latin typeface="Calibri"/>
                      </a:endParaRPr>
                    </a:p>
                  </a:txBody>
                  <a:tcPr marL="5092" marR="5092" marT="5092" marB="0" anchor="b"/>
                </a:tc>
                <a:extLst>
                  <a:ext uri="{0D108BD9-81ED-4DB2-BD59-A6C34878D82A}">
                    <a16:rowId xmlns:a16="http://schemas.microsoft.com/office/drawing/2014/main" val="10004"/>
                  </a:ext>
                </a:extLst>
              </a:tr>
            </a:tbl>
          </a:graphicData>
        </a:graphic>
      </p:graphicFrame>
      <p:sp>
        <p:nvSpPr>
          <p:cNvPr id="7" name="TextBox 3">
            <a:extLst>
              <a:ext uri="{FF2B5EF4-FFF2-40B4-BE49-F238E27FC236}">
                <a16:creationId xmlns:a16="http://schemas.microsoft.com/office/drawing/2014/main" id="{3DE9454F-8C93-4B09-439E-3612FD0C62C1}"/>
              </a:ext>
            </a:extLst>
          </p:cNvPr>
          <p:cNvSpPr txBox="1">
            <a:spLocks noChangeArrowheads="1"/>
          </p:cNvSpPr>
          <p:nvPr/>
        </p:nvSpPr>
        <p:spPr bwMode="auto">
          <a:xfrm>
            <a:off x="838200" y="1096160"/>
            <a:ext cx="50817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Arial" panose="020B0604020202020204" pitchFamily="34" charset="0"/>
              </a:rPr>
              <a:t> ***   </a:t>
            </a:r>
            <a:r>
              <a:rPr lang="en-US" altLang="en-US" sz="1400" dirty="0">
                <a:latin typeface="Arial" panose="020B0604020202020204" pitchFamily="34" charset="0"/>
              </a:rPr>
              <a:t>ALL MORTGAGES IN FAVOUR OF A CREDIT UNION </a:t>
            </a:r>
          </a:p>
          <a:p>
            <a:pPr algn="ctr" eaLnBrk="1" hangingPunct="1">
              <a:spcBef>
                <a:spcPct val="0"/>
              </a:spcBef>
              <a:buFontTx/>
              <a:buNone/>
            </a:pPr>
            <a:r>
              <a:rPr lang="en-US" altLang="en-US" sz="1400" dirty="0">
                <a:latin typeface="Arial" panose="020B0604020202020204" pitchFamily="34" charset="0"/>
              </a:rPr>
              <a:t>ARE EXEMPT FROM STAMP DUTY </a:t>
            </a:r>
          </a:p>
        </p:txBody>
      </p:sp>
    </p:spTree>
    <p:custDataLst>
      <p:tags r:id="rId1"/>
    </p:custData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5" name="Rectangle 3104">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07" name="Arc 3106">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2437781" y="1162044"/>
            <a:ext cx="4083433" cy="306257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itle 1">
            <a:extLst>
              <a:ext uri="{FF2B5EF4-FFF2-40B4-BE49-F238E27FC236}">
                <a16:creationId xmlns:a16="http://schemas.microsoft.com/office/drawing/2014/main" id="{3B38DE82-AF7F-9525-4D93-C19475523675}"/>
              </a:ext>
            </a:extLst>
          </p:cNvPr>
          <p:cNvSpPr txBox="1">
            <a:spLocks/>
          </p:cNvSpPr>
          <p:nvPr/>
        </p:nvSpPr>
        <p:spPr bwMode="auto">
          <a:xfrm>
            <a:off x="628650" y="365125"/>
            <a:ext cx="7886699"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l" eaLnBrk="1" fontAlgn="auto" hangingPunct="1">
              <a:lnSpc>
                <a:spcPct val="90000"/>
              </a:lnSpc>
              <a:spcAft>
                <a:spcPts val="600"/>
              </a:spcAft>
              <a:defRPr/>
            </a:pPr>
            <a:r>
              <a:rPr lang="en-US" kern="1200" dirty="0">
                <a:solidFill>
                  <a:schemeClr val="tx1"/>
                </a:solidFill>
                <a:latin typeface="+mj-lt"/>
                <a:ea typeface="+mj-ea"/>
                <a:cs typeface="+mj-cs"/>
              </a:rPr>
              <a:t>Rates of Stamp Duty – Mortgages</a:t>
            </a:r>
          </a:p>
          <a:p>
            <a:pPr algn="l" eaLnBrk="1" fontAlgn="auto" hangingPunct="1">
              <a:lnSpc>
                <a:spcPct val="90000"/>
              </a:lnSpc>
              <a:spcAft>
                <a:spcPts val="600"/>
              </a:spcAft>
              <a:defRPr/>
            </a:pPr>
            <a:endParaRPr lang="en-US"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A31A59B3-D067-45FF-F6D8-5E0AC0A8FAA1}"/>
              </a:ext>
            </a:extLst>
          </p:cNvPr>
          <p:cNvSpPr txBox="1"/>
          <p:nvPr/>
        </p:nvSpPr>
        <p:spPr>
          <a:xfrm>
            <a:off x="628650" y="1825625"/>
            <a:ext cx="404502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sz="1700" b="1">
                <a:latin typeface="+mn-lt"/>
                <a:ea typeface="+mn-ea"/>
              </a:rPr>
              <a:t>Exemption  -  Residential Mortgages </a:t>
            </a:r>
            <a:r>
              <a:rPr lang="en-US" sz="1700">
                <a:latin typeface="+mn-lt"/>
                <a:ea typeface="+mn-ea"/>
              </a:rPr>
              <a:t>with a dwelling house where mortgage proceeds are used to purchase the property it is exempt from stamp duty up to $2,000,000.00 for first time homeowners only from January 1, 2019 - must be accompanied by:</a:t>
            </a:r>
          </a:p>
          <a:p>
            <a:pPr marL="285750" indent="-228600">
              <a:lnSpc>
                <a:spcPct val="90000"/>
              </a:lnSpc>
              <a:spcAft>
                <a:spcPts val="600"/>
              </a:spcAft>
              <a:buFont typeface="Arial" panose="020B0604020202020204" pitchFamily="34" charset="0"/>
              <a:buChar char="•"/>
              <a:defRPr/>
            </a:pPr>
            <a:r>
              <a:rPr lang="en-US" sz="1700">
                <a:latin typeface="+mn-lt"/>
                <a:ea typeface="+mn-ea"/>
              </a:rPr>
              <a:t>Exemption Form with a Statutory Declaration with copy of person’s ID </a:t>
            </a:r>
          </a:p>
          <a:p>
            <a:pPr marL="285750" indent="-228600">
              <a:lnSpc>
                <a:spcPct val="90000"/>
              </a:lnSpc>
              <a:spcAft>
                <a:spcPts val="600"/>
              </a:spcAft>
              <a:buFont typeface="Arial" panose="020B0604020202020204" pitchFamily="34" charset="0"/>
              <a:buChar char="•"/>
              <a:defRPr/>
            </a:pPr>
            <a:r>
              <a:rPr lang="en-US" sz="1700">
                <a:latin typeface="+mn-lt"/>
                <a:ea typeface="+mn-ea"/>
              </a:rPr>
              <a:t>Copy of stamped conveyance document</a:t>
            </a:r>
          </a:p>
          <a:p>
            <a:pPr marL="285750" indent="-228600">
              <a:lnSpc>
                <a:spcPct val="90000"/>
              </a:lnSpc>
              <a:spcAft>
                <a:spcPts val="600"/>
              </a:spcAft>
              <a:buFont typeface="Arial" panose="020B0604020202020204" pitchFamily="34" charset="0"/>
              <a:buChar char="•"/>
              <a:defRPr/>
            </a:pPr>
            <a:r>
              <a:rPr lang="en-US" sz="1700">
                <a:latin typeface="+mn-lt"/>
                <a:ea typeface="+mn-ea"/>
              </a:rPr>
              <a:t>Document showing BIR File numbers of purchasers</a:t>
            </a:r>
          </a:p>
          <a:p>
            <a:pPr marL="285750" indent="-228600">
              <a:lnSpc>
                <a:spcPct val="90000"/>
              </a:lnSpc>
              <a:spcAft>
                <a:spcPts val="600"/>
              </a:spcAft>
              <a:buFont typeface="Arial" panose="020B0604020202020204" pitchFamily="34" charset="0"/>
              <a:buChar char="•"/>
              <a:defRPr/>
            </a:pPr>
            <a:r>
              <a:rPr lang="en-US" sz="1700">
                <a:latin typeface="+mn-lt"/>
                <a:ea typeface="+mn-ea"/>
              </a:rPr>
              <a:t>Letter from Financial Institution indicating that a mortgage facility has been granted to the Mortgagor as a first time homeowner</a:t>
            </a:r>
          </a:p>
        </p:txBody>
      </p:sp>
      <p:sp>
        <p:nvSpPr>
          <p:cNvPr id="3109" name="Oval 310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7756" y="5228027"/>
            <a:ext cx="830430"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100" name="Group 28">
            <a:extLst>
              <a:ext uri="{FF2B5EF4-FFF2-40B4-BE49-F238E27FC236}">
                <a16:creationId xmlns:a16="http://schemas.microsoft.com/office/drawing/2014/main" id="{773C20FF-703D-C3FB-E450-900E0BA18CCD}"/>
              </a:ext>
            </a:extLst>
          </p:cNvPr>
          <p:cNvGraphicFramePr>
            <a:graphicFrameLocks noGrp="1"/>
          </p:cNvGraphicFramePr>
          <p:nvPr>
            <p:ph idx="1"/>
            <p:extLst>
              <p:ext uri="{D42A27DB-BD31-4B8C-83A1-F6EECF244321}">
                <p14:modId xmlns:p14="http://schemas.microsoft.com/office/powerpoint/2010/main" val="4195035593"/>
              </p:ext>
            </p:extLst>
          </p:nvPr>
        </p:nvGraphicFramePr>
        <p:xfrm>
          <a:off x="4876800" y="2895600"/>
          <a:ext cx="3961385" cy="1973346"/>
        </p:xfrm>
        <a:graphic>
          <a:graphicData uri="http://schemas.openxmlformats.org/drawingml/2006/table">
            <a:tbl>
              <a:tblPr firstRow="1" bandRow="1"/>
              <a:tblGrid>
                <a:gridCol w="2343092">
                  <a:extLst>
                    <a:ext uri="{9D8B030D-6E8A-4147-A177-3AD203B41FA5}">
                      <a16:colId xmlns:a16="http://schemas.microsoft.com/office/drawing/2014/main" val="497662979"/>
                    </a:ext>
                  </a:extLst>
                </a:gridCol>
                <a:gridCol w="1618293">
                  <a:extLst>
                    <a:ext uri="{9D8B030D-6E8A-4147-A177-3AD203B41FA5}">
                      <a16:colId xmlns:a16="http://schemas.microsoft.com/office/drawing/2014/main" val="838437071"/>
                    </a:ext>
                  </a:extLst>
                </a:gridCol>
              </a:tblGrid>
              <a:tr h="931255">
                <a:tc gridSpan="2">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600" b="0"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Residential Property –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600" b="0"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rPr>
                        <a:t>First Time Homeowner</a:t>
                      </a:r>
                    </a:p>
                  </a:txBody>
                  <a:tcPr marL="8690" marR="8690" marT="869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83735"/>
                    </a:solidFill>
                  </a:tcPr>
                </a:tc>
                <a:tc hMerge="1">
                  <a:txBody>
                    <a:bodyPr/>
                    <a:lstStyle/>
                    <a:p>
                      <a:endParaRPr lang="en-US"/>
                    </a:p>
                  </a:txBody>
                  <a:tcPr/>
                </a:tc>
                <a:extLst>
                  <a:ext uri="{0D108BD9-81ED-4DB2-BD59-A6C34878D82A}">
                    <a16:rowId xmlns:a16="http://schemas.microsoft.com/office/drawing/2014/main" val="3006503065"/>
                  </a:ext>
                </a:extLst>
              </a:tr>
              <a:tr h="67881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$0 to $2,000,000</a:t>
                      </a:r>
                    </a:p>
                  </a:txBody>
                  <a:tcPr marL="8690" marR="8690" marT="869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NIL with exemption</a:t>
                      </a:r>
                    </a:p>
                  </a:txBody>
                  <a:tcPr marL="8690" marR="8690" marT="869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664863867"/>
                  </a:ext>
                </a:extLst>
              </a:tr>
              <a:tr h="36327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over $2,000,000</a:t>
                      </a:r>
                    </a:p>
                  </a:txBody>
                  <a:tcPr marL="8690" marR="8690" marT="869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0.2%</a:t>
                      </a:r>
                    </a:p>
                  </a:txBody>
                  <a:tcPr marL="8690" marR="8690" marT="869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422958217"/>
                  </a:ext>
                </a:extLst>
              </a:tr>
            </a:tbl>
          </a:graphicData>
        </a:graphic>
      </p:graphicFrame>
      <p:sp>
        <p:nvSpPr>
          <p:cNvPr id="8" name="TextBox 3">
            <a:extLst>
              <a:ext uri="{FF2B5EF4-FFF2-40B4-BE49-F238E27FC236}">
                <a16:creationId xmlns:a16="http://schemas.microsoft.com/office/drawing/2014/main" id="{4A9DC87F-8C90-1D40-43FB-4627D1AC68C4}"/>
              </a:ext>
            </a:extLst>
          </p:cNvPr>
          <p:cNvSpPr txBox="1">
            <a:spLocks noChangeArrowheads="1"/>
          </p:cNvSpPr>
          <p:nvPr/>
        </p:nvSpPr>
        <p:spPr bwMode="auto">
          <a:xfrm>
            <a:off x="414285" y="1093076"/>
            <a:ext cx="50817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Arial" panose="020B0604020202020204" pitchFamily="34" charset="0"/>
              </a:rPr>
              <a:t> ***   </a:t>
            </a:r>
            <a:r>
              <a:rPr lang="en-US" altLang="en-US" sz="1400" dirty="0">
                <a:latin typeface="Arial" panose="020B0604020202020204" pitchFamily="34" charset="0"/>
              </a:rPr>
              <a:t>ALL MORTGAGES IN FAVOUR OF A CREDIT UNION </a:t>
            </a:r>
          </a:p>
          <a:p>
            <a:pPr algn="ctr" eaLnBrk="1" hangingPunct="1">
              <a:spcBef>
                <a:spcPct val="0"/>
              </a:spcBef>
              <a:buFontTx/>
              <a:buNone/>
            </a:pPr>
            <a:r>
              <a:rPr lang="en-US" altLang="en-US" sz="1400" dirty="0">
                <a:latin typeface="Arial" panose="020B0604020202020204" pitchFamily="34" charset="0"/>
              </a:rPr>
              <a:t>ARE EXEMPT FROM STAMP DUTY </a:t>
            </a:r>
          </a:p>
        </p:txBody>
      </p:sp>
    </p:spTree>
    <p:custDataLst>
      <p:tags r:id="rId1"/>
    </p:custData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Title 1">
            <a:extLst>
              <a:ext uri="{FF2B5EF4-FFF2-40B4-BE49-F238E27FC236}">
                <a16:creationId xmlns:a16="http://schemas.microsoft.com/office/drawing/2014/main" id="{E88C8CB5-FDF3-9B33-25B6-4148F1A21FC5}"/>
              </a:ext>
            </a:extLst>
          </p:cNvPr>
          <p:cNvSpPr>
            <a:spLocks noGrp="1"/>
          </p:cNvSpPr>
          <p:nvPr>
            <p:ph type="title"/>
          </p:nvPr>
        </p:nvSpPr>
        <p:spPr>
          <a:xfrm>
            <a:off x="3429000" y="601744"/>
            <a:ext cx="5086350" cy="1338696"/>
          </a:xfrm>
        </p:spPr>
        <p:txBody>
          <a:bodyPr>
            <a:normAutofit/>
          </a:bodyPr>
          <a:lstStyle/>
          <a:p>
            <a:pPr marL="0" marR="0">
              <a:lnSpc>
                <a:spcPct val="90000"/>
              </a:lnSpc>
              <a:spcBef>
                <a:spcPts val="0"/>
              </a:spcBef>
              <a:spcAft>
                <a:spcPts val="0"/>
              </a:spcAft>
            </a:pPr>
            <a:r>
              <a:rPr lang="en-TT" b="1" kern="0" dirty="0">
                <a:effectLst/>
                <a:latin typeface="Times New Roman" panose="02020603050405020304" pitchFamily="18" charset="0"/>
                <a:ea typeface="Times New Roman" panose="02020603050405020304" pitchFamily="18" charset="0"/>
                <a:cs typeface="Times New Roman" panose="02020603050405020304" pitchFamily="18" charset="0"/>
              </a:rPr>
              <a:t>Do I need an Attorney?</a:t>
            </a:r>
            <a:endParaRPr lang="en-TT"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9" name="Picture 4098" descr="Rolls of blueprints">
            <a:extLst>
              <a:ext uri="{FF2B5EF4-FFF2-40B4-BE49-F238E27FC236}">
                <a16:creationId xmlns:a16="http://schemas.microsoft.com/office/drawing/2014/main" id="{A2329DDA-BAA6-9ACB-C202-EFF68640B616}"/>
              </a:ext>
            </a:extLst>
          </p:cNvPr>
          <p:cNvPicPr>
            <a:picLocks noChangeAspect="1"/>
          </p:cNvPicPr>
          <p:nvPr/>
        </p:nvPicPr>
        <p:blipFill rotWithShape="1">
          <a:blip r:embed="rId4"/>
          <a:srcRect l="68486" r="4105"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BC05392F-4E18-7FD7-9627-EEEFE085B0E7}"/>
              </a:ext>
            </a:extLst>
          </p:cNvPr>
          <p:cNvSpPr>
            <a:spLocks noGrp="1"/>
          </p:cNvSpPr>
          <p:nvPr>
            <p:ph idx="1"/>
          </p:nvPr>
        </p:nvSpPr>
        <p:spPr>
          <a:xfrm>
            <a:off x="3429000" y="2201958"/>
            <a:ext cx="5086350" cy="3900730"/>
          </a:xfrm>
        </p:spPr>
        <p:txBody>
          <a:bodyPr anchor="t">
            <a:normAutofit/>
          </a:bodyPr>
          <a:lstStyle/>
          <a:p>
            <a:pPr eaLnBrk="1" hangingPunct="1"/>
            <a:r>
              <a:rPr lang="en-TT" sz="1700" kern="0">
                <a:effectLst/>
                <a:latin typeface="Times New Roman" panose="02020603050405020304" pitchFamily="18" charset="0"/>
                <a:ea typeface="Times New Roman" panose="02020603050405020304" pitchFamily="18" charset="0"/>
                <a:cs typeface="Times New Roman" panose="02020603050405020304" pitchFamily="18" charset="0"/>
              </a:rPr>
              <a:t>All Deeds in Trinidad and Tobago by which property is transferred or mortgaged must be prepared by an Attorney-at-Law.  </a:t>
            </a:r>
          </a:p>
          <a:p>
            <a:pPr marL="0" indent="0" eaLnBrk="1" hangingPunct="1">
              <a:buNone/>
            </a:pPr>
            <a:endParaRPr lang="en-TT" altLang="en-US" sz="1700" kern="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r>
              <a:rPr lang="en-TT" sz="1700" kern="0">
                <a:effectLst/>
                <a:latin typeface="Times New Roman" panose="02020603050405020304" pitchFamily="18" charset="0"/>
                <a:ea typeface="Times New Roman" panose="02020603050405020304" pitchFamily="18" charset="0"/>
                <a:cs typeface="Times New Roman" panose="02020603050405020304" pitchFamily="18" charset="0"/>
              </a:rPr>
              <a:t>All Attorneys are qualified to undertake conveyancing work but not all are experienced in it so when searching for the right one, find an Attorney that specialises in </a:t>
            </a:r>
            <a:r>
              <a:rPr lang="en-TT" sz="1700" kern="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residential property transactions</a:t>
            </a:r>
            <a:r>
              <a:rPr lang="en-TT" sz="1700" kern="0">
                <a:latin typeface="Times New Roman" panose="02020603050405020304" pitchFamily="18" charset="0"/>
                <a:ea typeface="Times New Roman" panose="02020603050405020304" pitchFamily="18" charset="0"/>
                <a:cs typeface="Times New Roman" panose="02020603050405020304" pitchFamily="18" charset="0"/>
              </a:rPr>
              <a:t> known as a Conveyancing Attorney.</a:t>
            </a:r>
            <a:endParaRPr lang="en-US" altLang="en-US" sz="1700">
              <a:ea typeface="ＭＳ Ｐゴシック" panose="020B0600070205080204" pitchFamily="34" charset="-128"/>
            </a:endParaRPr>
          </a:p>
        </p:txBody>
      </p:sp>
    </p:spTree>
    <p:custDataLst>
      <p:tags r:id="rId1"/>
    </p:custData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Title 1">
            <a:extLst>
              <a:ext uri="{FF2B5EF4-FFF2-40B4-BE49-F238E27FC236}">
                <a16:creationId xmlns:a16="http://schemas.microsoft.com/office/drawing/2014/main" id="{E9A58E55-80CF-54BA-0D77-F7A002CEC7CF}"/>
              </a:ext>
            </a:extLst>
          </p:cNvPr>
          <p:cNvSpPr>
            <a:spLocks noGrp="1"/>
          </p:cNvSpPr>
          <p:nvPr>
            <p:ph type="title"/>
          </p:nvPr>
        </p:nvSpPr>
        <p:spPr>
          <a:xfrm>
            <a:off x="360759" y="3752849"/>
            <a:ext cx="2468166" cy="2452687"/>
          </a:xfrm>
        </p:spPr>
        <p:txBody>
          <a:bodyPr anchor="ctr">
            <a:normAutofit/>
          </a:bodyPr>
          <a:lstStyle/>
          <a:p>
            <a:pPr eaLnBrk="1" hangingPunct="1"/>
            <a:r>
              <a:rPr lang="en-US" sz="2900" b="1" kern="100">
                <a:effectLst/>
                <a:latin typeface="Times New Roman" panose="02020603050405020304" pitchFamily="18" charset="0"/>
                <a:ea typeface="Calibri" panose="020F0502020204030204" pitchFamily="34" charset="0"/>
                <a:cs typeface="Times New Roman" panose="02020603050405020304" pitchFamily="18" charset="0"/>
              </a:rPr>
              <a:t>What is a Conveyancing Attorney?</a:t>
            </a:r>
            <a:endParaRPr lang="en-US" altLang="en-US" sz="2900">
              <a:ea typeface="ＭＳ Ｐゴシック" panose="020B0600070205080204" pitchFamily="34" charset="-128"/>
            </a:endParaRPr>
          </a:p>
        </p:txBody>
      </p:sp>
      <p:pic>
        <p:nvPicPr>
          <p:cNvPr id="3075" name="Picture 3074" descr="People discussing work at law firm">
            <a:extLst>
              <a:ext uri="{FF2B5EF4-FFF2-40B4-BE49-F238E27FC236}">
                <a16:creationId xmlns:a16="http://schemas.microsoft.com/office/drawing/2014/main" id="{A697015C-A03E-35D1-56E4-87CE3800DFB2}"/>
              </a:ext>
            </a:extLst>
          </p:cNvPr>
          <p:cNvPicPr>
            <a:picLocks noChangeAspect="1"/>
          </p:cNvPicPr>
          <p:nvPr/>
        </p:nvPicPr>
        <p:blipFill rotWithShape="1">
          <a:blip r:embed="rId4">
            <a:extLst>
              <a:ext uri="{28A0092B-C50C-407E-A947-70E740481C1C}">
                <a14:useLocalDpi xmlns:a14="http://schemas.microsoft.com/office/drawing/2010/main" val="0"/>
              </a:ext>
            </a:extLst>
          </a:blip>
          <a:srcRect t="21482" b="17496"/>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CC54305-9EBA-37E9-DC3B-C999E5DA8FB1}"/>
              </a:ext>
            </a:extLst>
          </p:cNvPr>
          <p:cNvSpPr>
            <a:spLocks noGrp="1"/>
          </p:cNvSpPr>
          <p:nvPr>
            <p:ph idx="1"/>
          </p:nvPr>
        </p:nvSpPr>
        <p:spPr>
          <a:xfrm>
            <a:off x="3167986" y="3752850"/>
            <a:ext cx="5614060" cy="2452687"/>
          </a:xfrm>
        </p:spPr>
        <p:txBody>
          <a:bodyPr anchor="ctr">
            <a:normAutofit/>
          </a:bodyPr>
          <a:lstStyle/>
          <a:p>
            <a:pPr marL="0" marR="0" indent="0">
              <a:spcBef>
                <a:spcPts val="0"/>
              </a:spcBef>
              <a:spcAft>
                <a:spcPts val="0"/>
              </a:spcAft>
              <a:buNone/>
            </a:pPr>
            <a:r>
              <a:rPr lang="en-TT" sz="1600">
                <a:effectLst/>
                <a:latin typeface="Times New Roman" panose="02020603050405020304" pitchFamily="18" charset="0"/>
                <a:ea typeface="Times New Roman" panose="02020603050405020304" pitchFamily="18" charset="0"/>
              </a:rPr>
              <a:t>A conveyancing Attorney is a specialist in the legal aspects of purchasing or selling a property and handles all of the legal aspects of buying and selling property including examining documents to ensure you are getting a fair deal, and verifying that the contract you are signing is valid and legal.</a:t>
            </a:r>
          </a:p>
          <a:p>
            <a:pPr marL="0" indent="0" eaLnBrk="1" hangingPunct="1"/>
            <a:endParaRPr lang="en-US" altLang="en-US" sz="1600">
              <a:ea typeface="ＭＳ Ｐゴシック" panose="020B0600070205080204" pitchFamily="34" charset="-128"/>
            </a:endParaRPr>
          </a:p>
        </p:txBody>
      </p:sp>
    </p:spTree>
    <p:custDataLst>
      <p:tags r:id="rId1"/>
    </p:custData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Title 1">
            <a:extLst>
              <a:ext uri="{FF2B5EF4-FFF2-40B4-BE49-F238E27FC236}">
                <a16:creationId xmlns:a16="http://schemas.microsoft.com/office/drawing/2014/main" id="{AFFFAE0E-B9FD-461C-50D5-F8C108490E05}"/>
              </a:ext>
            </a:extLst>
          </p:cNvPr>
          <p:cNvSpPr>
            <a:spLocks noGrp="1"/>
          </p:cNvSpPr>
          <p:nvPr>
            <p:ph type="title"/>
          </p:nvPr>
        </p:nvSpPr>
        <p:spPr>
          <a:xfrm>
            <a:off x="3429000" y="601744"/>
            <a:ext cx="5086350" cy="1338696"/>
          </a:xfrm>
        </p:spPr>
        <p:txBody>
          <a:bodyPr>
            <a:normAutofit/>
          </a:bodyPr>
          <a:lstStyle/>
          <a:p>
            <a:pPr eaLnBrk="1" hangingPunct="1">
              <a:lnSpc>
                <a:spcPct val="90000"/>
              </a:lnSpc>
            </a:pPr>
            <a:r>
              <a:rPr lang="en-TT" sz="3100" b="1" kern="1800">
                <a:effectLst/>
                <a:latin typeface="Times New Roman" panose="02020603050405020304" pitchFamily="18" charset="0"/>
                <a:ea typeface="Times New Roman" panose="02020603050405020304" pitchFamily="18" charset="0"/>
                <a:cs typeface="Times New Roman" panose="02020603050405020304" pitchFamily="18" charset="0"/>
              </a:rPr>
              <a:t>What does a Conveyancing Attorney do?</a:t>
            </a:r>
            <a:endParaRPr lang="en-US" altLang="en-US" sz="3100">
              <a:ea typeface="ＭＳ Ｐゴシック" panose="020B0600070205080204" pitchFamily="34" charset="-128"/>
            </a:endParaRPr>
          </a:p>
        </p:txBody>
      </p:sp>
      <p:pic>
        <p:nvPicPr>
          <p:cNvPr id="5123" name="Picture 5122" descr="A midsection of a person holding a miniature house">
            <a:extLst>
              <a:ext uri="{FF2B5EF4-FFF2-40B4-BE49-F238E27FC236}">
                <a16:creationId xmlns:a16="http://schemas.microsoft.com/office/drawing/2014/main" id="{EC239608-8F6C-EB52-C9C7-2482907CC97E}"/>
              </a:ext>
            </a:extLst>
          </p:cNvPr>
          <p:cNvPicPr>
            <a:picLocks noChangeAspect="1"/>
          </p:cNvPicPr>
          <p:nvPr/>
        </p:nvPicPr>
        <p:blipFill rotWithShape="1">
          <a:blip r:embed="rId3"/>
          <a:srcRect l="37901" r="36230"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86696104-4AFE-A088-E364-2D1CEC381ACF}"/>
              </a:ext>
            </a:extLst>
          </p:cNvPr>
          <p:cNvSpPr>
            <a:spLocks noGrp="1"/>
          </p:cNvSpPr>
          <p:nvPr>
            <p:ph idx="1"/>
          </p:nvPr>
        </p:nvSpPr>
        <p:spPr>
          <a:xfrm>
            <a:off x="3429000" y="2201958"/>
            <a:ext cx="5086350" cy="3900730"/>
          </a:xfrm>
        </p:spPr>
        <p:txBody>
          <a:bodyPr anchor="t">
            <a:normAutofit/>
          </a:bodyPr>
          <a:lstStyle/>
          <a:p>
            <a:pPr marL="0" marR="0">
              <a:lnSpc>
                <a:spcPct val="90000"/>
              </a:lnSpc>
              <a:spcBef>
                <a:spcPts val="0"/>
              </a:spcBef>
              <a:spcAft>
                <a:spcPts val="0"/>
              </a:spcAft>
            </a:pPr>
            <a:r>
              <a:rPr lang="en-TT" sz="1600" kern="0">
                <a:effectLst/>
                <a:latin typeface="Times New Roman" panose="02020603050405020304" pitchFamily="18" charset="0"/>
                <a:ea typeface="Times New Roman" panose="02020603050405020304" pitchFamily="18" charset="0"/>
                <a:cs typeface="Times New Roman" panose="02020603050405020304" pitchFamily="18" charset="0"/>
              </a:rPr>
              <a:t>Being aware of what a Conveyancing Attorney does is a good place to start when getting your head around the complexities of buying (and selling) or mortgaging a home. In basic terms, they deal with the purchase of a property once you’ve had your offer accepted. But of course, the purchasing process is not a straightforward and simple one – and that’s why it is important to retain an Attorney to handle it for you.</a:t>
            </a:r>
          </a:p>
          <a:p>
            <a:pPr marL="0" marR="0">
              <a:lnSpc>
                <a:spcPct val="90000"/>
              </a:lnSpc>
              <a:spcBef>
                <a:spcPts val="0"/>
              </a:spcBef>
              <a:spcAft>
                <a:spcPts val="0"/>
              </a:spcAft>
            </a:pPr>
            <a:endParaRPr lang="en-TT" sz="16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0"/>
              </a:spcAft>
            </a:pPr>
            <a:r>
              <a:rPr lang="en-TT" sz="1600" kern="0">
                <a:effectLst/>
                <a:latin typeface="Times New Roman" panose="02020603050405020304" pitchFamily="18" charset="0"/>
                <a:ea typeface="Times New Roman" panose="02020603050405020304" pitchFamily="18" charset="0"/>
                <a:cs typeface="Times New Roman" panose="02020603050405020304" pitchFamily="18" charset="0"/>
              </a:rPr>
              <a:t>If you are </a:t>
            </a:r>
            <a:r>
              <a:rPr lang="en-TT" sz="1600" kern="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buying a new build</a:t>
            </a:r>
            <a:r>
              <a:rPr lang="en-TT" sz="1600" kern="0">
                <a:effectLst/>
                <a:latin typeface="Times New Roman" panose="02020603050405020304" pitchFamily="18" charset="0"/>
                <a:ea typeface="Times New Roman" panose="02020603050405020304" pitchFamily="18" charset="0"/>
                <a:cs typeface="Times New Roman" panose="02020603050405020304" pitchFamily="18" charset="0"/>
              </a:rPr>
              <a:t>, you should also consider choosing an Attorney that specialises in this area and who will have your best interests at heart. Sometimes this means not going with your developers recommended Attorney, and finding your own instead.</a:t>
            </a:r>
          </a:p>
          <a:p>
            <a:pPr marL="0" marR="0">
              <a:lnSpc>
                <a:spcPct val="90000"/>
              </a:lnSpc>
              <a:spcBef>
                <a:spcPts val="0"/>
              </a:spcBef>
              <a:spcAft>
                <a:spcPts val="0"/>
              </a:spcAft>
            </a:pPr>
            <a:endParaRPr lang="en-TT" sz="1600" ker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a:lnSpc>
                <a:spcPct val="90000"/>
              </a:lnSpc>
              <a:spcBef>
                <a:spcPts val="0"/>
              </a:spcBef>
              <a:spcAft>
                <a:spcPts val="0"/>
              </a:spcAft>
            </a:pPr>
            <a:r>
              <a:rPr lang="en-TT" sz="1600" kern="0">
                <a:effectLst/>
                <a:latin typeface="Times New Roman" panose="02020603050405020304" pitchFamily="18" charset="0"/>
                <a:ea typeface="Times New Roman" panose="02020603050405020304" pitchFamily="18" charset="0"/>
                <a:cs typeface="Times New Roman" panose="02020603050405020304" pitchFamily="18" charset="0"/>
              </a:rPr>
              <a:t>If you’re taking out a mortgage, the lender will require one of the Attorneys on its panel to be involved. </a:t>
            </a:r>
            <a:endParaRPr lang="en-TT" sz="16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0"/>
              </a:spcAft>
            </a:pPr>
            <a:endParaRPr lang="en-TT" sz="16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lnSpc>
                <a:spcPct val="90000"/>
              </a:lnSpc>
              <a:buFont typeface="Arial" charset="0"/>
              <a:buNone/>
              <a:defRPr/>
            </a:pPr>
            <a:endParaRPr lang="en-US" sz="1600"/>
          </a:p>
          <a:p>
            <a:pPr eaLnBrk="1" hangingPunct="1">
              <a:lnSpc>
                <a:spcPct val="90000"/>
              </a:lnSpc>
              <a:buFont typeface="Arial" charset="0"/>
              <a:buChar char="•"/>
              <a:defRPr/>
            </a:pPr>
            <a:endParaRPr lang="en-US" sz="1600"/>
          </a:p>
          <a:p>
            <a:pPr marL="0" indent="0" eaLnBrk="1" hangingPunct="1">
              <a:lnSpc>
                <a:spcPct val="90000"/>
              </a:lnSpc>
              <a:buFont typeface="Arial" charset="0"/>
              <a:buNone/>
              <a:defRPr/>
            </a:pPr>
            <a:endParaRPr lang="en-US" sz="160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8086" y="0"/>
            <a:ext cx="5565913"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Title 1">
            <a:extLst>
              <a:ext uri="{FF2B5EF4-FFF2-40B4-BE49-F238E27FC236}">
                <a16:creationId xmlns:a16="http://schemas.microsoft.com/office/drawing/2014/main" id="{D6DCD430-45E1-1218-60CB-2997D028CAF2}"/>
              </a:ext>
            </a:extLst>
          </p:cNvPr>
          <p:cNvSpPr>
            <a:spLocks noGrp="1"/>
          </p:cNvSpPr>
          <p:nvPr>
            <p:ph type="title"/>
          </p:nvPr>
        </p:nvSpPr>
        <p:spPr>
          <a:xfrm>
            <a:off x="5490349" y="609600"/>
            <a:ext cx="3105011" cy="1330839"/>
          </a:xfrm>
        </p:spPr>
        <p:txBody>
          <a:bodyPr>
            <a:normAutofit/>
          </a:bodyPr>
          <a:lstStyle/>
          <a:p>
            <a:pPr eaLnBrk="1" hangingPunct="1">
              <a:lnSpc>
                <a:spcPct val="90000"/>
              </a:lnSpc>
            </a:pPr>
            <a:r>
              <a:rPr lang="en-TT" sz="2800" b="1" kern="0">
                <a:effectLst/>
                <a:latin typeface="Times New Roman" panose="02020603050405020304" pitchFamily="18" charset="0"/>
                <a:ea typeface="Times New Roman" panose="02020603050405020304" pitchFamily="18" charset="0"/>
                <a:cs typeface="Times New Roman" panose="02020603050405020304" pitchFamily="18" charset="0"/>
              </a:rPr>
              <a:t>How does the conveyancing process begin?</a:t>
            </a:r>
            <a:endParaRPr lang="en-US" altLang="en-US" sz="2800">
              <a:ea typeface="ＭＳ Ｐゴシック" panose="020B0600070205080204" pitchFamily="34" charset="-128"/>
            </a:endParaRPr>
          </a:p>
        </p:txBody>
      </p:sp>
      <p:pic>
        <p:nvPicPr>
          <p:cNvPr id="7171" name="Picture 7170" descr="Front steps and columns of a majestic city building">
            <a:extLst>
              <a:ext uri="{FF2B5EF4-FFF2-40B4-BE49-F238E27FC236}">
                <a16:creationId xmlns:a16="http://schemas.microsoft.com/office/drawing/2014/main" id="{B15321A7-0493-86E5-0B02-B5BDAF4E4532}"/>
              </a:ext>
            </a:extLst>
          </p:cNvPr>
          <p:cNvPicPr>
            <a:picLocks noChangeAspect="1"/>
          </p:cNvPicPr>
          <p:nvPr/>
        </p:nvPicPr>
        <p:blipFill rotWithShape="1">
          <a:blip r:embed="rId4"/>
          <a:srcRect l="23635" r="25983" b="-1"/>
          <a:stretch/>
        </p:blipFill>
        <p:spPr>
          <a:xfrm>
            <a:off x="20" y="10"/>
            <a:ext cx="5176278"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5C21DC88-DA83-E478-12B4-38F1CD410B3B}"/>
              </a:ext>
            </a:extLst>
          </p:cNvPr>
          <p:cNvSpPr>
            <a:spLocks noGrp="1"/>
          </p:cNvSpPr>
          <p:nvPr>
            <p:ph idx="1"/>
          </p:nvPr>
        </p:nvSpPr>
        <p:spPr>
          <a:xfrm>
            <a:off x="5490348" y="2194102"/>
            <a:ext cx="3105010" cy="3908586"/>
          </a:xfrm>
        </p:spPr>
        <p:txBody>
          <a:bodyPr>
            <a:normAutofit/>
          </a:bodyPr>
          <a:lstStyle/>
          <a:p>
            <a:pPr marL="0" marR="0">
              <a:lnSpc>
                <a:spcPct val="90000"/>
              </a:lnSpc>
              <a:spcBef>
                <a:spcPts val="0"/>
              </a:spcBef>
              <a:spcAft>
                <a:spcPts val="0"/>
              </a:spcAft>
            </a:pPr>
            <a:r>
              <a:rPr lang="en-TT" sz="1100" kern="0">
                <a:effectLst/>
                <a:latin typeface="Times New Roman" panose="02020603050405020304" pitchFamily="18" charset="0"/>
                <a:ea typeface="Times New Roman" panose="02020603050405020304" pitchFamily="18" charset="0"/>
                <a:cs typeface="Times New Roman" panose="02020603050405020304" pitchFamily="18" charset="0"/>
              </a:rPr>
              <a:t>Once you’ve found the right Attorney, you must ‘instruct’ them to get started on the job. The conveyancing process usually takes about 90 days to complete and there are a lot of steps to be completed.</a:t>
            </a:r>
            <a:endParaRPr lang="en-TT"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0"/>
              </a:spcAft>
            </a:pPr>
            <a:r>
              <a:rPr lang="en-TT" sz="1100" kern="0">
                <a:effectLst/>
                <a:latin typeface="Times New Roman" panose="02020603050405020304" pitchFamily="18" charset="0"/>
                <a:ea typeface="Times New Roman" panose="02020603050405020304" pitchFamily="18" charset="0"/>
                <a:cs typeface="Times New Roman" panose="02020603050405020304" pitchFamily="18" charset="0"/>
              </a:rPr>
              <a:t>Step one is to open the purchase file and advising you of the terms of business with details of their charges and the deposits required and asking the details of your estate agent, whether you need a mortgage for the purchase and if so, which lender you’re using and where the deposit is coming from. </a:t>
            </a:r>
            <a:endParaRPr lang="en-TT" sz="1100" kern="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TT" sz="1100" kern="0">
                <a:effectLst/>
                <a:latin typeface="Times New Roman" panose="02020603050405020304" pitchFamily="18" charset="0"/>
                <a:ea typeface="Times New Roman" panose="02020603050405020304" pitchFamily="18" charset="0"/>
                <a:cs typeface="Times New Roman" panose="02020603050405020304" pitchFamily="18" charset="0"/>
              </a:rPr>
              <a:t>You will also need to submit photo ID such as a passport or your driving licence and any other documents in compliance with your Attorney’s FIU obligations.</a:t>
            </a:r>
          </a:p>
          <a:p>
            <a:pPr marL="0">
              <a:lnSpc>
                <a:spcPct val="90000"/>
              </a:lnSpc>
              <a:spcBef>
                <a:spcPts val="0"/>
              </a:spcBef>
              <a:spcAft>
                <a:spcPts val="0"/>
              </a:spcAft>
            </a:pPr>
            <a:r>
              <a:rPr lang="en-TT" sz="1100" kern="0">
                <a:effectLst/>
                <a:latin typeface="Times New Roman" panose="02020603050405020304" pitchFamily="18" charset="0"/>
                <a:ea typeface="Times New Roman" panose="02020603050405020304" pitchFamily="18" charset="0"/>
                <a:cs typeface="Times New Roman" panose="02020603050405020304" pitchFamily="18" charset="0"/>
              </a:rPr>
              <a:t>Next, they will contact the seller’s Attorney to let them know that they have been instructed to act for you with the purchase of the property. This is where the ball starts rolling and the paperwork begins to build. The seller’s Attorney usually sends over the draft agreement together with a copy of the Title Deed. </a:t>
            </a:r>
            <a:endParaRPr lang="en-TT"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0"/>
              </a:spcAft>
            </a:pPr>
            <a:endParaRPr lang="en-TT" sz="11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lnSpc>
                <a:spcPct val="90000"/>
              </a:lnSpc>
              <a:buFont typeface="Arial" charset="0"/>
              <a:buNone/>
              <a:defRPr/>
            </a:pPr>
            <a:endParaRPr lang="en-US" sz="1100"/>
          </a:p>
        </p:txBody>
      </p:sp>
    </p:spTree>
    <p:custDataLst>
      <p:tags r:id="rId1"/>
    </p:custData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2" name="Rectangle 8199">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 name="Title 1">
            <a:extLst>
              <a:ext uri="{FF2B5EF4-FFF2-40B4-BE49-F238E27FC236}">
                <a16:creationId xmlns:a16="http://schemas.microsoft.com/office/drawing/2014/main" id="{2A6EAF39-4067-D168-125A-70A921E6F8C9}"/>
              </a:ext>
            </a:extLst>
          </p:cNvPr>
          <p:cNvSpPr>
            <a:spLocks noGrp="1"/>
          </p:cNvSpPr>
          <p:nvPr>
            <p:ph type="title"/>
          </p:nvPr>
        </p:nvSpPr>
        <p:spPr>
          <a:xfrm>
            <a:off x="628650" y="329934"/>
            <a:ext cx="7886700" cy="1341634"/>
          </a:xfrm>
        </p:spPr>
        <p:txBody>
          <a:bodyPr>
            <a:normAutofit/>
          </a:bodyPr>
          <a:lstStyle/>
          <a:p>
            <a:pPr eaLnBrk="1" hangingPunct="1"/>
            <a:r>
              <a:rPr lang="en-TT" sz="3500" b="1" kern="0">
                <a:effectLst/>
                <a:latin typeface="Times New Roman" panose="02020603050405020304" pitchFamily="18" charset="0"/>
                <a:ea typeface="Times New Roman" panose="02020603050405020304" pitchFamily="18" charset="0"/>
                <a:cs typeface="Times New Roman" panose="02020603050405020304" pitchFamily="18" charset="0"/>
              </a:rPr>
              <a:t>What will your </a:t>
            </a:r>
            <a:r>
              <a:rPr lang="en-TT" sz="3500" b="1" kern="0">
                <a:latin typeface="Times New Roman" panose="02020603050405020304" pitchFamily="18" charset="0"/>
                <a:ea typeface="Times New Roman" panose="02020603050405020304" pitchFamily="18" charset="0"/>
                <a:cs typeface="Times New Roman" panose="02020603050405020304" pitchFamily="18" charset="0"/>
              </a:rPr>
              <a:t>Attorney do next</a:t>
            </a:r>
            <a:r>
              <a:rPr lang="en-TT" sz="3500" b="1" ker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3500" dirty="0">
              <a:ea typeface="ＭＳ Ｐゴシック" panose="020B0600070205080204" pitchFamily="34" charset="-128"/>
            </a:endParaRPr>
          </a:p>
        </p:txBody>
      </p:sp>
      <p:pic>
        <p:nvPicPr>
          <p:cNvPr id="8196" name="Picture 8195" descr="Grey 3D concept art">
            <a:extLst>
              <a:ext uri="{FF2B5EF4-FFF2-40B4-BE49-F238E27FC236}">
                <a16:creationId xmlns:a16="http://schemas.microsoft.com/office/drawing/2014/main" id="{8A1E9D17-2184-E43B-B4F4-D70965F1DE74}"/>
              </a:ext>
            </a:extLst>
          </p:cNvPr>
          <p:cNvPicPr>
            <a:picLocks noChangeAspect="1"/>
          </p:cNvPicPr>
          <p:nvPr/>
        </p:nvPicPr>
        <p:blipFill>
          <a:blip r:embed="rId4">
            <a:extLst>
              <a:ext uri="{28A0092B-C50C-407E-A947-70E740481C1C}">
                <a14:useLocalDpi xmlns:a14="http://schemas.microsoft.com/office/drawing/2010/main" val="0"/>
              </a:ext>
            </a:extLst>
          </a:blip>
          <a:srcRect l="30435" r="30435"/>
          <a:stretch/>
        </p:blipFill>
        <p:spPr>
          <a:xfrm>
            <a:off x="5994732" y="1843283"/>
            <a:ext cx="2531107" cy="4285807"/>
          </a:xfrm>
          <a:prstGeom prst="rect">
            <a:avLst/>
          </a:prstGeom>
        </p:spPr>
      </p:pic>
      <p:graphicFrame>
        <p:nvGraphicFramePr>
          <p:cNvPr id="8195" name="Content Placeholder 2">
            <a:extLst>
              <a:ext uri="{FF2B5EF4-FFF2-40B4-BE49-F238E27FC236}">
                <a16:creationId xmlns:a16="http://schemas.microsoft.com/office/drawing/2014/main" id="{B41F8668-5E21-FD29-BE30-C313EDA51416}"/>
              </a:ext>
            </a:extLst>
          </p:cNvPr>
          <p:cNvGraphicFramePr>
            <a:graphicFrameLocks noGrp="1"/>
          </p:cNvGraphicFramePr>
          <p:nvPr>
            <p:ph idx="1"/>
            <p:extLst>
              <p:ext uri="{D42A27DB-BD31-4B8C-83A1-F6EECF244321}">
                <p14:modId xmlns:p14="http://schemas.microsoft.com/office/powerpoint/2010/main" val="1532620761"/>
              </p:ext>
            </p:extLst>
          </p:nvPr>
        </p:nvGraphicFramePr>
        <p:xfrm>
          <a:off x="623990" y="1843283"/>
          <a:ext cx="5102815" cy="42858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 name="Title 1">
            <a:extLst>
              <a:ext uri="{FF2B5EF4-FFF2-40B4-BE49-F238E27FC236}">
                <a16:creationId xmlns:a16="http://schemas.microsoft.com/office/drawing/2014/main" id="{5BA902B0-8404-B41A-DAB0-F9A80A26274E}"/>
              </a:ext>
            </a:extLst>
          </p:cNvPr>
          <p:cNvSpPr>
            <a:spLocks noGrp="1"/>
          </p:cNvSpPr>
          <p:nvPr>
            <p:ph type="title"/>
          </p:nvPr>
        </p:nvSpPr>
        <p:spPr>
          <a:xfrm>
            <a:off x="3429000" y="601744"/>
            <a:ext cx="5086350" cy="1338696"/>
          </a:xfrm>
        </p:spPr>
        <p:txBody>
          <a:bodyPr>
            <a:normAutofit/>
          </a:bodyPr>
          <a:lstStyle/>
          <a:p>
            <a:pPr eaLnBrk="1" hangingPunct="1">
              <a:lnSpc>
                <a:spcPct val="90000"/>
              </a:lnSpc>
            </a:pPr>
            <a:r>
              <a:rPr lang="en-TT" b="1" kern="0">
                <a:effectLst/>
                <a:latin typeface="Times New Roman" panose="02020603050405020304" pitchFamily="18" charset="0"/>
                <a:ea typeface="Times New Roman" panose="02020603050405020304" pitchFamily="18" charset="0"/>
                <a:cs typeface="Times New Roman" panose="02020603050405020304" pitchFamily="18" charset="0"/>
              </a:rPr>
              <a:t>When do I sign and Pay ?</a:t>
            </a:r>
            <a:endParaRPr lang="en-US" altLang="en-US">
              <a:ea typeface="ＭＳ Ｐゴシック" panose="020B0600070205080204" pitchFamily="34" charset="-128"/>
            </a:endParaRPr>
          </a:p>
        </p:txBody>
      </p:sp>
      <p:pic>
        <p:nvPicPr>
          <p:cNvPr id="9219" name="Picture 9218" descr="Pen placed on top of a signature line">
            <a:extLst>
              <a:ext uri="{FF2B5EF4-FFF2-40B4-BE49-F238E27FC236}">
                <a16:creationId xmlns:a16="http://schemas.microsoft.com/office/drawing/2014/main" id="{2D0FEC89-6B03-390D-2791-C2BA928FB7AA}"/>
              </a:ext>
            </a:extLst>
          </p:cNvPr>
          <p:cNvPicPr>
            <a:picLocks noChangeAspect="1"/>
          </p:cNvPicPr>
          <p:nvPr/>
        </p:nvPicPr>
        <p:blipFill rotWithShape="1">
          <a:blip r:embed="rId4"/>
          <a:srcRect l="61243" r="11348"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14946565-311D-004E-753A-367E529A25BA}"/>
              </a:ext>
            </a:extLst>
          </p:cNvPr>
          <p:cNvSpPr>
            <a:spLocks noGrp="1"/>
          </p:cNvSpPr>
          <p:nvPr>
            <p:ph idx="1"/>
          </p:nvPr>
        </p:nvSpPr>
        <p:spPr>
          <a:xfrm>
            <a:off x="3429000" y="2201958"/>
            <a:ext cx="5086350" cy="3900730"/>
          </a:xfrm>
        </p:spPr>
        <p:txBody>
          <a:bodyPr anchor="t">
            <a:normAutofit/>
          </a:bodyPr>
          <a:lstStyle/>
          <a:p>
            <a:pPr eaLnBrk="1" hangingPunct="1">
              <a:lnSpc>
                <a:spcPct val="90000"/>
              </a:lnSpc>
            </a:pPr>
            <a:r>
              <a:rPr lang="en-TT" sz="1400" kern="0">
                <a:effectLst/>
                <a:latin typeface="Times New Roman" panose="02020603050405020304" pitchFamily="18" charset="0"/>
                <a:ea typeface="Times New Roman" panose="02020603050405020304" pitchFamily="18" charset="0"/>
                <a:cs typeface="Times New Roman" panose="02020603050405020304" pitchFamily="18" charset="0"/>
              </a:rPr>
              <a:t>Once the </a:t>
            </a:r>
            <a:r>
              <a:rPr lang="en-TT" sz="1400" kern="0">
                <a:latin typeface="Times New Roman" panose="02020603050405020304" pitchFamily="18" charset="0"/>
                <a:ea typeface="Times New Roman" panose="02020603050405020304" pitchFamily="18" charset="0"/>
                <a:cs typeface="Times New Roman" panose="02020603050405020304" pitchFamily="18" charset="0"/>
              </a:rPr>
              <a:t>Agreement </a:t>
            </a:r>
            <a:r>
              <a:rPr lang="en-TT" sz="1400" kern="0">
                <a:effectLst/>
                <a:latin typeface="Times New Roman" panose="02020603050405020304" pitchFamily="18" charset="0"/>
                <a:ea typeface="Times New Roman" panose="02020603050405020304" pitchFamily="18" charset="0"/>
                <a:cs typeface="Times New Roman" panose="02020603050405020304" pitchFamily="18" charset="0"/>
              </a:rPr>
              <a:t>is signed, sealed and delivered, the buyer is required to pay their deposit. This is usually 10% of the purchase price and can be done via online bank transfer or bank draft. </a:t>
            </a:r>
          </a:p>
          <a:p>
            <a:pPr eaLnBrk="1" hangingPunct="1">
              <a:lnSpc>
                <a:spcPct val="90000"/>
              </a:lnSpc>
            </a:pPr>
            <a:r>
              <a:rPr lang="en-TT" sz="1400" kern="0">
                <a:latin typeface="Times New Roman" panose="02020603050405020304" pitchFamily="18" charset="0"/>
                <a:ea typeface="Times New Roman" panose="02020603050405020304" pitchFamily="18" charset="0"/>
                <a:cs typeface="Times New Roman" panose="02020603050405020304" pitchFamily="18" charset="0"/>
              </a:rPr>
              <a:t>Once the Agreement is signed and deposit paid</a:t>
            </a:r>
            <a:r>
              <a:rPr lang="en-TT" sz="1400" kern="0">
                <a:effectLst/>
                <a:latin typeface="Times New Roman" panose="02020603050405020304" pitchFamily="18" charset="0"/>
                <a:ea typeface="Times New Roman" panose="02020603050405020304" pitchFamily="18" charset="0"/>
                <a:cs typeface="Times New Roman" panose="02020603050405020304" pitchFamily="18" charset="0"/>
              </a:rPr>
              <a:t>, the purchase becomes legally binding. This is the moment that you can breathe a sigh of relief, as you will have a legally binding contract to buy your new home and/or sell your existing home. </a:t>
            </a:r>
          </a:p>
          <a:p>
            <a:pPr eaLnBrk="1" hangingPunct="1">
              <a:lnSpc>
                <a:spcPct val="90000"/>
              </a:lnSpc>
            </a:pPr>
            <a:r>
              <a:rPr lang="en-TT" sz="1400" kern="0">
                <a:latin typeface="Times New Roman" panose="02020603050405020304" pitchFamily="18" charset="0"/>
                <a:ea typeface="Times New Roman" panose="02020603050405020304" pitchFamily="18" charset="0"/>
                <a:cs typeface="Times New Roman" panose="02020603050405020304" pitchFamily="18" charset="0"/>
              </a:rPr>
              <a:t>When </a:t>
            </a:r>
            <a:r>
              <a:rPr lang="en-TT" sz="1400" kern="0">
                <a:effectLst/>
                <a:latin typeface="Times New Roman" panose="02020603050405020304" pitchFamily="18" charset="0"/>
                <a:ea typeface="Times New Roman" panose="02020603050405020304" pitchFamily="18" charset="0"/>
                <a:cs typeface="Times New Roman" panose="02020603050405020304" pitchFamily="18" charset="0"/>
              </a:rPr>
              <a:t>the final completion statement is ready to go, you will need to pay any outstanding balances and your Attorney will request the balance of the mortgage amount from the bank or building society and give you a bill for their payment.</a:t>
            </a:r>
            <a:endParaRPr lang="en-TT" sz="1400" kern="100">
              <a:latin typeface="Calibri" panose="020F0502020204030204" pitchFamily="34" charset="0"/>
              <a:ea typeface="Times New Roman" panose="02020603050405020304" pitchFamily="18" charset="0"/>
              <a:cs typeface="Times New Roman" panose="02020603050405020304" pitchFamily="18" charset="0"/>
            </a:endParaRPr>
          </a:p>
          <a:p>
            <a:pPr eaLnBrk="1" hangingPunct="1">
              <a:lnSpc>
                <a:spcPct val="90000"/>
              </a:lnSpc>
            </a:pPr>
            <a:r>
              <a:rPr lang="en-TT" sz="1400" kern="0">
                <a:effectLst/>
                <a:latin typeface="Times New Roman" panose="02020603050405020304" pitchFamily="18" charset="0"/>
                <a:ea typeface="Times New Roman" panose="02020603050405020304" pitchFamily="18" charset="0"/>
                <a:cs typeface="Times New Roman" panose="02020603050405020304" pitchFamily="18" charset="0"/>
              </a:rPr>
              <a:t>Only when the cash has been received by the seller’s Attorneys will the estate agents be authorised to release the keys for you. Then it’s up to you to pick the keys up and begin the moving in process!</a:t>
            </a:r>
            <a:endParaRPr lang="en-TT" sz="1400" kern="10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pPr>
            <a:endParaRPr lang="en-TT" sz="1400" kern="10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buFont typeface="Arial" panose="020B0604020202020204" pitchFamily="34" charset="0"/>
              <a:buNone/>
            </a:pPr>
            <a:endParaRPr lang="en-US" altLang="en-US" sz="1400">
              <a:ea typeface="ＭＳ Ｐゴシック" panose="020B0600070205080204" pitchFamily="34" charset="-128"/>
            </a:endParaRPr>
          </a:p>
          <a:p>
            <a:pPr eaLnBrk="1" hangingPunct="1">
              <a:lnSpc>
                <a:spcPct val="90000"/>
              </a:lnSpc>
              <a:buFont typeface="Arial" panose="020B0604020202020204" pitchFamily="34" charset="0"/>
              <a:buNone/>
            </a:pPr>
            <a:endParaRPr lang="en-US" altLang="en-US" sz="1400">
              <a:ea typeface="ＭＳ Ｐゴシック" panose="020B0600070205080204" pitchFamily="34" charset="-128"/>
            </a:endParaRPr>
          </a:p>
        </p:txBody>
      </p:sp>
    </p:spTree>
    <p:custDataLst>
      <p:tags r:id="rId1"/>
    </p:custData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C905A5A6-8A17-9231-EAFB-0D8C366D13EC}"/>
              </a:ext>
            </a:extLst>
          </p:cNvPr>
          <p:cNvSpPr>
            <a:spLocks noGrp="1"/>
          </p:cNvSpPr>
          <p:nvPr>
            <p:ph type="title"/>
          </p:nvPr>
        </p:nvSpPr>
        <p:spPr>
          <a:xfrm>
            <a:off x="360759" y="3752849"/>
            <a:ext cx="2468166" cy="2452687"/>
          </a:xfrm>
        </p:spPr>
        <p:txBody>
          <a:bodyPr anchor="ctr">
            <a:normAutofit/>
          </a:bodyPr>
          <a:lstStyle/>
          <a:p>
            <a:pPr eaLnBrk="1" hangingPunct="1">
              <a:lnSpc>
                <a:spcPct val="90000"/>
              </a:lnSpc>
            </a:pPr>
            <a:r>
              <a:rPr lang="en-TT" sz="2600" b="1" kern="0">
                <a:effectLst/>
                <a:latin typeface="Times New Roman" panose="02020603050405020304" pitchFamily="18" charset="0"/>
                <a:ea typeface="Times New Roman" panose="02020603050405020304" pitchFamily="18" charset="0"/>
                <a:cs typeface="Times New Roman" panose="02020603050405020304" pitchFamily="18" charset="0"/>
              </a:rPr>
              <a:t>Is there anything else that your Attorney will be responsible for?</a:t>
            </a:r>
            <a:br>
              <a:rPr lang="en-TT" sz="2600" kern="100">
                <a:effectLst/>
                <a:latin typeface="Calibri" panose="020F0502020204030204" pitchFamily="34" charset="0"/>
                <a:ea typeface="Calibri" panose="020F0502020204030204" pitchFamily="34" charset="0"/>
                <a:cs typeface="Times New Roman" panose="02020603050405020304" pitchFamily="18" charset="0"/>
              </a:rPr>
            </a:br>
            <a:endParaRPr lang="en-US" altLang="en-US" sz="2600">
              <a:ea typeface="ＭＳ Ｐゴシック" panose="020B0600070205080204" pitchFamily="34" charset="-128"/>
            </a:endParaRPr>
          </a:p>
        </p:txBody>
      </p:sp>
      <p:pic>
        <p:nvPicPr>
          <p:cNvPr id="8" name="Picture 7" descr="Hands typing on laptop">
            <a:extLst>
              <a:ext uri="{FF2B5EF4-FFF2-40B4-BE49-F238E27FC236}">
                <a16:creationId xmlns:a16="http://schemas.microsoft.com/office/drawing/2014/main" id="{48D51B80-4CE3-B6B1-442C-253CDADDD7A7}"/>
              </a:ext>
            </a:extLst>
          </p:cNvPr>
          <p:cNvPicPr>
            <a:picLocks noChangeAspect="1"/>
          </p:cNvPicPr>
          <p:nvPr/>
        </p:nvPicPr>
        <p:blipFill rotWithShape="1">
          <a:blip r:embed="rId4">
            <a:extLst>
              <a:ext uri="{28A0092B-C50C-407E-A947-70E740481C1C}">
                <a14:useLocalDpi xmlns:a14="http://schemas.microsoft.com/office/drawing/2010/main" val="0"/>
              </a:ext>
            </a:extLst>
          </a:blip>
          <a:srcRect t="1273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57656F1-C152-6756-E8F3-D68A8ED91C64}"/>
              </a:ext>
            </a:extLst>
          </p:cNvPr>
          <p:cNvSpPr>
            <a:spLocks noGrp="1"/>
          </p:cNvSpPr>
          <p:nvPr>
            <p:ph idx="1"/>
          </p:nvPr>
        </p:nvSpPr>
        <p:spPr>
          <a:xfrm>
            <a:off x="3167986" y="3752850"/>
            <a:ext cx="5614060" cy="2571750"/>
          </a:xfrm>
        </p:spPr>
        <p:txBody>
          <a:bodyPr anchor="ctr">
            <a:normAutofit/>
          </a:bodyPr>
          <a:lstStyle/>
          <a:p>
            <a:pPr marL="0" marR="0">
              <a:spcBef>
                <a:spcPts val="0"/>
              </a:spcBef>
              <a:spcAft>
                <a:spcPts val="0"/>
              </a:spcAft>
            </a:pPr>
            <a:r>
              <a:rPr lang="en-TT" sz="1600" kern="0" dirty="0">
                <a:effectLst/>
                <a:latin typeface="Times New Roman" panose="02020603050405020304" pitchFamily="18" charset="0"/>
                <a:ea typeface="Times New Roman" panose="02020603050405020304" pitchFamily="18" charset="0"/>
                <a:cs typeface="Times New Roman" panose="02020603050405020304" pitchFamily="18" charset="0"/>
              </a:rPr>
              <a:t>Even though the conveyancing process is complete, your Attorney’s work doesn’t stop there. There’s usually a few loose ends to tie up before the case is closed, such as pay the Stamp Duty on your behalf, register the Deed with the Land Registry, send a copy of the title deeds to your mortgage lender.</a:t>
            </a:r>
            <a:endParaRPr lang="en-US" altLang="en-US" sz="1600" dirty="0">
              <a:ea typeface="ＭＳ Ｐゴシック" panose="020B0600070205080204" pitchFamily="34" charset="-128"/>
            </a:endParaRPr>
          </a:p>
        </p:txBody>
      </p:sp>
    </p:spTree>
    <p:custDataLst>
      <p:tags r:id="rId1"/>
    </p:custData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2303CC05-BCBA-EDF8-AB62-8C35C1C8BE79}"/>
              </a:ext>
            </a:extLst>
          </p:cNvPr>
          <p:cNvSpPr>
            <a:spLocks noGrp="1"/>
          </p:cNvSpPr>
          <p:nvPr>
            <p:ph type="title"/>
          </p:nvPr>
        </p:nvSpPr>
        <p:spPr>
          <a:xfrm>
            <a:off x="360759" y="3723751"/>
            <a:ext cx="2468166" cy="2452687"/>
          </a:xfrm>
        </p:spPr>
        <p:txBody>
          <a:bodyPr anchor="ctr">
            <a:normAutofit/>
          </a:bodyPr>
          <a:lstStyle/>
          <a:p>
            <a:pPr eaLnBrk="1" hangingPunct="1"/>
            <a:r>
              <a:rPr lang="en-US" altLang="en-US" sz="3100" dirty="0">
                <a:ea typeface="ＭＳ Ｐゴシック" panose="020B0600070205080204" pitchFamily="34" charset="-128"/>
              </a:rPr>
              <a:t> </a:t>
            </a:r>
            <a:r>
              <a:rPr lang="en-TT" sz="3100" b="1" kern="0" dirty="0">
                <a:effectLst/>
                <a:latin typeface="Times New Roman" panose="02020603050405020304" pitchFamily="18" charset="0"/>
                <a:ea typeface="Times New Roman" panose="02020603050405020304" pitchFamily="18" charset="0"/>
                <a:cs typeface="Times New Roman" panose="02020603050405020304" pitchFamily="18" charset="0"/>
              </a:rPr>
              <a:t>What about if I’m selling?</a:t>
            </a:r>
            <a:r>
              <a:rPr lang="en-US" altLang="en-US" sz="3100" dirty="0">
                <a:ea typeface="ＭＳ Ｐゴシック" panose="020B0600070205080204" pitchFamily="34" charset="-128"/>
              </a:rPr>
              <a:t> </a:t>
            </a:r>
          </a:p>
        </p:txBody>
      </p:sp>
      <p:pic>
        <p:nvPicPr>
          <p:cNvPr id="12291" name="Picture 12290" descr="Stacks of gold coins">
            <a:extLst>
              <a:ext uri="{FF2B5EF4-FFF2-40B4-BE49-F238E27FC236}">
                <a16:creationId xmlns:a16="http://schemas.microsoft.com/office/drawing/2014/main" id="{3C3FF2DF-8D23-05C4-7AC9-0E5D38DDC1E3}"/>
              </a:ext>
            </a:extLst>
          </p:cNvPr>
          <p:cNvPicPr>
            <a:picLocks noChangeAspect="1"/>
          </p:cNvPicPr>
          <p:nvPr/>
        </p:nvPicPr>
        <p:blipFill>
          <a:blip r:embed="rId3">
            <a:extLst>
              <a:ext uri="{28A0092B-C50C-407E-A947-70E740481C1C}">
                <a14:useLocalDpi xmlns:a14="http://schemas.microsoft.com/office/drawing/2010/main" val="0"/>
              </a:ext>
            </a:extLst>
          </a:blip>
          <a:srcRect t="19603" b="19603"/>
          <a:stretch/>
        </p:blipFill>
        <p:spPr>
          <a:xfrm>
            <a:off x="-42866" y="50131"/>
            <a:ext cx="9176356" cy="292167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74FFF25-AB5A-17F6-DB56-8B7981C534E5}"/>
              </a:ext>
            </a:extLst>
          </p:cNvPr>
          <p:cNvSpPr>
            <a:spLocks noGrp="1"/>
          </p:cNvSpPr>
          <p:nvPr>
            <p:ph idx="1"/>
          </p:nvPr>
        </p:nvSpPr>
        <p:spPr>
          <a:xfrm>
            <a:off x="2828925" y="2971802"/>
            <a:ext cx="5953121" cy="3505198"/>
          </a:xfrm>
        </p:spPr>
        <p:txBody>
          <a:bodyPr anchor="ctr">
            <a:normAutofit/>
          </a:bodyPr>
          <a:lstStyle/>
          <a:p>
            <a:pPr marL="0" marR="0">
              <a:lnSpc>
                <a:spcPct val="90000"/>
              </a:lnSpc>
              <a:spcBef>
                <a:spcPts val="0"/>
              </a:spcBef>
              <a:spcAft>
                <a:spcPts val="0"/>
              </a:spcAft>
            </a:pPr>
            <a:r>
              <a:rPr lang="en-TT" sz="1400" kern="0" dirty="0">
                <a:latin typeface="Times New Roman" panose="02020603050405020304" pitchFamily="18" charset="0"/>
                <a:ea typeface="Times New Roman" panose="02020603050405020304" pitchFamily="18" charset="0"/>
                <a:cs typeface="Times New Roman" panose="02020603050405020304" pitchFamily="18" charset="0"/>
              </a:rPr>
              <a:t>I</a:t>
            </a:r>
            <a:r>
              <a:rPr lang="en-TT" sz="1400" kern="0" dirty="0">
                <a:effectLst/>
                <a:latin typeface="Times New Roman" panose="02020603050405020304" pitchFamily="18" charset="0"/>
                <a:ea typeface="Times New Roman" panose="02020603050405020304" pitchFamily="18" charset="0"/>
                <a:cs typeface="Times New Roman" panose="02020603050405020304" pitchFamily="18" charset="0"/>
              </a:rPr>
              <a:t>t’s just as important for a seller to have an Attorney as it is for the buyer. As a seller, there are certain legal obligations that you must comply with, and you’ll need to draft and negotiate the terms of a contract before a property can be transferred. It’s always best to enlist the help of someone who really knows what they’re doing.</a:t>
            </a:r>
          </a:p>
          <a:p>
            <a:pPr marL="0" marR="0">
              <a:lnSpc>
                <a:spcPct val="90000"/>
              </a:lnSpc>
              <a:spcBef>
                <a:spcPts val="0"/>
              </a:spcBef>
              <a:spcAft>
                <a:spcPts val="0"/>
              </a:spcAft>
            </a:pPr>
            <a:r>
              <a:rPr lang="en-TT" sz="1400" kern="0" dirty="0">
                <a:effectLst/>
                <a:latin typeface="Times New Roman" panose="02020603050405020304" pitchFamily="18" charset="0"/>
                <a:ea typeface="Times New Roman" panose="02020603050405020304" pitchFamily="18" charset="0"/>
                <a:cs typeface="Times New Roman" panose="02020603050405020304" pitchFamily="18" charset="0"/>
              </a:rPr>
              <a:t>It works in quite the same way, in that your Attorney will be the point of call for the buyer’s Attorney in answering questions, solving issues and combing through contracts. They will deal with the property’s title deeds, handle the exchange of contracts and manage the day of completion, including handling the logistics involved with the all-important handover of keys. </a:t>
            </a:r>
          </a:p>
          <a:p>
            <a:pPr marL="0" marR="0">
              <a:lnSpc>
                <a:spcPct val="90000"/>
              </a:lnSpc>
              <a:spcBef>
                <a:spcPts val="0"/>
              </a:spcBef>
              <a:spcAft>
                <a:spcPts val="0"/>
              </a:spcAft>
            </a:pPr>
            <a:r>
              <a:rPr lang="en-TT" sz="1400" kern="0" dirty="0">
                <a:effectLst/>
                <a:latin typeface="Times New Roman" panose="02020603050405020304" pitchFamily="18" charset="0"/>
                <a:ea typeface="Times New Roman" panose="02020603050405020304" pitchFamily="18" charset="0"/>
                <a:cs typeface="Times New Roman" panose="02020603050405020304" pitchFamily="18" charset="0"/>
              </a:rPr>
              <a:t>Ultimately, their job is to lend their professional advice and expertise to ensure that the process is as smooth and stress-free for you as possible.</a:t>
            </a:r>
            <a:endParaRPr lang="en-TT"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0"/>
              </a:spcAft>
            </a:pPr>
            <a:r>
              <a:rPr lang="en-TT" sz="1400" kern="0" dirty="0">
                <a:effectLst/>
                <a:latin typeface="Times New Roman" panose="02020603050405020304" pitchFamily="18" charset="0"/>
                <a:ea typeface="Times New Roman" panose="02020603050405020304" pitchFamily="18" charset="0"/>
                <a:cs typeface="Times New Roman" panose="02020603050405020304" pitchFamily="18" charset="0"/>
              </a:rPr>
              <a:t>Buying a house can be lengthy and quite stressful at times. However, with the help of the right Attorney, it’s much, much easier. Do your research and put your trust into the right hands, and you’ll be unlocking the door to your new home for the first time before you know it.</a:t>
            </a:r>
            <a:endParaRPr lang="en-US" altLang="en-US" sz="1400" dirty="0">
              <a:ea typeface="ＭＳ Ｐゴシック" panose="020B0600070205080204" pitchFamily="34" charset="-128"/>
            </a:endParaRPr>
          </a:p>
        </p:txBody>
      </p: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0.7|0.7"/>
</p:tagLst>
</file>

<file path=ppt/tags/tag10.xml><?xml version="1.0" encoding="utf-8"?>
<p:tagLst xmlns:a="http://schemas.openxmlformats.org/drawingml/2006/main" xmlns:r="http://schemas.openxmlformats.org/officeDocument/2006/relationships" xmlns:p="http://schemas.openxmlformats.org/presentationml/2006/main">
  <p:tag name="TIMING" val="|0.4"/>
</p:tagLst>
</file>

<file path=ppt/tags/tag11.xml><?xml version="1.0" encoding="utf-8"?>
<p:tagLst xmlns:a="http://schemas.openxmlformats.org/drawingml/2006/main" xmlns:r="http://schemas.openxmlformats.org/officeDocument/2006/relationships" xmlns:p="http://schemas.openxmlformats.org/presentationml/2006/main">
  <p:tag name="TIMING" val="|0.7"/>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1.4|1.8|2.7|2|2"/>
</p:tagLst>
</file>

<file path=ppt/tags/tag3.xml><?xml version="1.0" encoding="utf-8"?>
<p:tagLst xmlns:a="http://schemas.openxmlformats.org/drawingml/2006/main" xmlns:r="http://schemas.openxmlformats.org/officeDocument/2006/relationships" xmlns:p="http://schemas.openxmlformats.org/presentationml/2006/main">
  <p:tag name="TIMING" val="|0.7|2.2|2.2"/>
</p:tagLst>
</file>

<file path=ppt/tags/tag4.xml><?xml version="1.0" encoding="utf-8"?>
<p:tagLst xmlns:a="http://schemas.openxmlformats.org/drawingml/2006/main" xmlns:r="http://schemas.openxmlformats.org/officeDocument/2006/relationships" xmlns:p="http://schemas.openxmlformats.org/presentationml/2006/main">
  <p:tag name="TIMING" val="|0.5|3.6|4|2.5"/>
</p:tagLst>
</file>

<file path=ppt/tags/tag5.xml><?xml version="1.0" encoding="utf-8"?>
<p:tagLst xmlns:a="http://schemas.openxmlformats.org/drawingml/2006/main" xmlns:r="http://schemas.openxmlformats.org/officeDocument/2006/relationships" xmlns:p="http://schemas.openxmlformats.org/presentationml/2006/main">
  <p:tag name="TIMING" val="|21"/>
</p:tagLst>
</file>

<file path=ppt/tags/tag6.xml><?xml version="1.0" encoding="utf-8"?>
<p:tagLst xmlns:a="http://schemas.openxmlformats.org/drawingml/2006/main" xmlns:r="http://schemas.openxmlformats.org/officeDocument/2006/relationships" xmlns:p="http://schemas.openxmlformats.org/presentationml/2006/main">
  <p:tag name="TIMING" val="|1.6|6.7"/>
</p:tagLst>
</file>

<file path=ppt/tags/tag7.xml><?xml version="1.0" encoding="utf-8"?>
<p:tagLst xmlns:a="http://schemas.openxmlformats.org/drawingml/2006/main" xmlns:r="http://schemas.openxmlformats.org/officeDocument/2006/relationships" xmlns:p="http://schemas.openxmlformats.org/presentationml/2006/main">
  <p:tag name="TIMING" val="|1.4|1|1.2|1.1|1.1|1.5|1.3|1.2|1.3|1.2|1.3"/>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14357</TotalTime>
  <Words>1977</Words>
  <Application>Microsoft Macintosh PowerPoint</Application>
  <PresentationFormat>On-screen Show (4:3)</PresentationFormat>
  <Paragraphs>204</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Mortgage Seminar Presentation </vt:lpstr>
      <vt:lpstr>Do I need an Attorney?</vt:lpstr>
      <vt:lpstr>What is a Conveyancing Attorney?</vt:lpstr>
      <vt:lpstr>What does a Conveyancing Attorney do?</vt:lpstr>
      <vt:lpstr>How does the conveyancing process begin?</vt:lpstr>
      <vt:lpstr>What will your Attorney do next?</vt:lpstr>
      <vt:lpstr>When do I sign and Pay ?</vt:lpstr>
      <vt:lpstr>Is there anything else that your Attorney will be responsible for? </vt:lpstr>
      <vt:lpstr> What about if I’m selling? </vt:lpstr>
      <vt:lpstr>Legal fees and stamp duty</vt:lpstr>
      <vt:lpstr>Stamp Duty Conveyance on Sale</vt:lpstr>
      <vt:lpstr>Stamp Duty Conveyance on Sale</vt:lpstr>
      <vt:lpstr>Stamp Duty Conveyance on Sale</vt:lpstr>
      <vt:lpstr>Rates of Stamp Duty             Conveyance on Sale</vt:lpstr>
      <vt:lpstr>Rates of Stamp Duty – Mortgages </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Guest</dc:creator>
  <cp:lastModifiedBy>Helen Araujo</cp:lastModifiedBy>
  <cp:revision>141</cp:revision>
  <cp:lastPrinted>2019-05-17T17:40:41Z</cp:lastPrinted>
  <dcterms:created xsi:type="dcterms:W3CDTF">2010-07-31T17:27:54Z</dcterms:created>
  <dcterms:modified xsi:type="dcterms:W3CDTF">2023-05-24T05:55:00Z</dcterms:modified>
</cp:coreProperties>
</file>