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1"/>
  </p:notesMasterIdLst>
  <p:sldIdLst>
    <p:sldId id="265" r:id="rId3"/>
    <p:sldId id="275" r:id="rId4"/>
    <p:sldId id="270" r:id="rId5"/>
    <p:sldId id="257" r:id="rId6"/>
    <p:sldId id="259" r:id="rId7"/>
    <p:sldId id="267" r:id="rId8"/>
    <p:sldId id="261" r:id="rId9"/>
    <p:sldId id="271" r:id="rId10"/>
    <p:sldId id="274" r:id="rId11"/>
    <p:sldId id="262" r:id="rId12"/>
    <p:sldId id="272" r:id="rId13"/>
    <p:sldId id="268" r:id="rId14"/>
    <p:sldId id="273" r:id="rId15"/>
    <p:sldId id="276" r:id="rId16"/>
    <p:sldId id="277" r:id="rId17"/>
    <p:sldId id="260" r:id="rId18"/>
    <p:sldId id="263" r:id="rId19"/>
    <p:sldId id="26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dira McFarlane-Lee" initials="IM" lastIdx="7" clrIdx="0">
    <p:extLst>
      <p:ext uri="{19B8F6BF-5375-455C-9EA6-DF929625EA0E}">
        <p15:presenceInfo xmlns:p15="http://schemas.microsoft.com/office/powerpoint/2012/main" userId="S::Indira.McFarlane-Lee@massygroup.com::6cbad314-e857-4a1c-8c56-fb0c3bd24a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6" autoAdjust="0"/>
    <p:restoredTop sz="64183" autoAdjust="0"/>
  </p:normalViewPr>
  <p:slideViewPr>
    <p:cSldViewPr>
      <p:cViewPr varScale="1">
        <p:scale>
          <a:sx n="53" d="100"/>
          <a:sy n="53" d="100"/>
        </p:scale>
        <p:origin x="2098" y="43"/>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190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950F88-F1F8-4264-AA31-07D82A95C723}" type="doc">
      <dgm:prSet loTypeId="urn:microsoft.com/office/officeart/2005/8/layout/matrix3" loCatId="matrix" qsTypeId="urn:microsoft.com/office/officeart/2005/8/quickstyle/simple4" qsCatId="simple" csTypeId="urn:microsoft.com/office/officeart/2005/8/colors/accent1_2" csCatId="accent1"/>
      <dgm:spPr/>
      <dgm:t>
        <a:bodyPr/>
        <a:lstStyle/>
        <a:p>
          <a:endParaRPr lang="en-US"/>
        </a:p>
      </dgm:t>
    </dgm:pt>
    <dgm:pt modelId="{4B37C0AD-1863-4FA4-9624-03B817889296}">
      <dgm:prSet/>
      <dgm:spPr/>
      <dgm:t>
        <a:bodyPr/>
        <a:lstStyle/>
        <a:p>
          <a:r>
            <a:rPr lang="en-US" b="1"/>
            <a:t>To clarify the purpose, benefits and process of Estate Planning</a:t>
          </a:r>
          <a:endParaRPr lang="en-US"/>
        </a:p>
      </dgm:t>
    </dgm:pt>
    <dgm:pt modelId="{A2B09BF0-2C7B-47B3-A9A4-800F00488A2F}" type="parTrans" cxnId="{13238F88-3E87-4860-A71A-D2223D879E4B}">
      <dgm:prSet/>
      <dgm:spPr/>
      <dgm:t>
        <a:bodyPr/>
        <a:lstStyle/>
        <a:p>
          <a:endParaRPr lang="en-US"/>
        </a:p>
      </dgm:t>
    </dgm:pt>
    <dgm:pt modelId="{A18D29E3-9628-4E98-9FE0-B1E7F58E3B74}" type="sibTrans" cxnId="{13238F88-3E87-4860-A71A-D2223D879E4B}">
      <dgm:prSet/>
      <dgm:spPr/>
      <dgm:t>
        <a:bodyPr/>
        <a:lstStyle/>
        <a:p>
          <a:endParaRPr lang="en-US"/>
        </a:p>
      </dgm:t>
    </dgm:pt>
    <dgm:pt modelId="{56B2B867-E950-4AEC-ACD7-DE03CCDAE7BA}">
      <dgm:prSet/>
      <dgm:spPr/>
      <dgm:t>
        <a:bodyPr/>
        <a:lstStyle/>
        <a:p>
          <a:r>
            <a:rPr lang="en-US" b="1"/>
            <a:t>To create an awareness of considerations to be made when planning</a:t>
          </a:r>
          <a:endParaRPr lang="en-US"/>
        </a:p>
      </dgm:t>
    </dgm:pt>
    <dgm:pt modelId="{0FECDE04-53A1-425A-ADE3-06249E733D24}" type="parTrans" cxnId="{66FB876C-6461-487B-B4E8-1D629A673D01}">
      <dgm:prSet/>
      <dgm:spPr/>
      <dgm:t>
        <a:bodyPr/>
        <a:lstStyle/>
        <a:p>
          <a:endParaRPr lang="en-US"/>
        </a:p>
      </dgm:t>
    </dgm:pt>
    <dgm:pt modelId="{662BFF5C-AF67-49AB-8F3B-FDF093A4834D}" type="sibTrans" cxnId="{66FB876C-6461-487B-B4E8-1D629A673D01}">
      <dgm:prSet/>
      <dgm:spPr/>
      <dgm:t>
        <a:bodyPr/>
        <a:lstStyle/>
        <a:p>
          <a:endParaRPr lang="en-US"/>
        </a:p>
      </dgm:t>
    </dgm:pt>
    <dgm:pt modelId="{271DC0DF-916F-4947-BEB2-EF61574C2613}">
      <dgm:prSet/>
      <dgm:spPr/>
      <dgm:t>
        <a:bodyPr/>
        <a:lstStyle/>
        <a:p>
          <a:r>
            <a:rPr lang="en-US" b="1"/>
            <a:t>To discuss Wills and other methods for the disposition of property</a:t>
          </a:r>
          <a:endParaRPr lang="en-US"/>
        </a:p>
      </dgm:t>
    </dgm:pt>
    <dgm:pt modelId="{19D2F08B-86BA-40F2-94D1-CD9ED7431329}" type="parTrans" cxnId="{6E362D7B-FD40-48C1-8C58-0412A3DC9EFC}">
      <dgm:prSet/>
      <dgm:spPr/>
      <dgm:t>
        <a:bodyPr/>
        <a:lstStyle/>
        <a:p>
          <a:endParaRPr lang="en-US"/>
        </a:p>
      </dgm:t>
    </dgm:pt>
    <dgm:pt modelId="{01833A46-98DE-4ACE-922A-388EF48728E2}" type="sibTrans" cxnId="{6E362D7B-FD40-48C1-8C58-0412A3DC9EFC}">
      <dgm:prSet/>
      <dgm:spPr/>
      <dgm:t>
        <a:bodyPr/>
        <a:lstStyle/>
        <a:p>
          <a:endParaRPr lang="en-US"/>
        </a:p>
      </dgm:t>
    </dgm:pt>
    <dgm:pt modelId="{579D725B-2EAF-4F42-B33F-083E67406AB7}">
      <dgm:prSet/>
      <dgm:spPr/>
      <dgm:t>
        <a:bodyPr/>
        <a:lstStyle/>
        <a:p>
          <a:r>
            <a:rPr lang="en-US" b="1"/>
            <a:t>To clarify misconceptions about Wills</a:t>
          </a:r>
          <a:endParaRPr lang="en-US"/>
        </a:p>
      </dgm:t>
    </dgm:pt>
    <dgm:pt modelId="{2C42FEC6-0953-4F1B-B6CD-5623AC3B3805}" type="parTrans" cxnId="{AFF4A98D-0447-4359-861A-7F5E08A4E963}">
      <dgm:prSet/>
      <dgm:spPr/>
      <dgm:t>
        <a:bodyPr/>
        <a:lstStyle/>
        <a:p>
          <a:endParaRPr lang="en-US"/>
        </a:p>
      </dgm:t>
    </dgm:pt>
    <dgm:pt modelId="{D3E962D3-84AF-48ED-83B5-4253C0DB1601}" type="sibTrans" cxnId="{AFF4A98D-0447-4359-861A-7F5E08A4E963}">
      <dgm:prSet/>
      <dgm:spPr/>
      <dgm:t>
        <a:bodyPr/>
        <a:lstStyle/>
        <a:p>
          <a:endParaRPr lang="en-US"/>
        </a:p>
      </dgm:t>
    </dgm:pt>
    <dgm:pt modelId="{BA492BE2-F720-47D7-AF77-AE4B73ED4909}" type="pres">
      <dgm:prSet presAssocID="{2E950F88-F1F8-4264-AA31-07D82A95C723}" presName="matrix" presStyleCnt="0">
        <dgm:presLayoutVars>
          <dgm:chMax val="1"/>
          <dgm:dir/>
          <dgm:resizeHandles val="exact"/>
        </dgm:presLayoutVars>
      </dgm:prSet>
      <dgm:spPr/>
    </dgm:pt>
    <dgm:pt modelId="{BC1671EE-CF7C-4C2E-948D-26DC19AEC877}" type="pres">
      <dgm:prSet presAssocID="{2E950F88-F1F8-4264-AA31-07D82A95C723}" presName="diamond" presStyleLbl="bgShp" presStyleIdx="0" presStyleCnt="1"/>
      <dgm:spPr/>
    </dgm:pt>
    <dgm:pt modelId="{9CAA7E66-402B-4A81-B775-706D46D63821}" type="pres">
      <dgm:prSet presAssocID="{2E950F88-F1F8-4264-AA31-07D82A95C723}" presName="quad1" presStyleLbl="node1" presStyleIdx="0" presStyleCnt="4">
        <dgm:presLayoutVars>
          <dgm:chMax val="0"/>
          <dgm:chPref val="0"/>
          <dgm:bulletEnabled val="1"/>
        </dgm:presLayoutVars>
      </dgm:prSet>
      <dgm:spPr/>
    </dgm:pt>
    <dgm:pt modelId="{A494538B-CDD0-43D1-9473-671EC7BF78C6}" type="pres">
      <dgm:prSet presAssocID="{2E950F88-F1F8-4264-AA31-07D82A95C723}" presName="quad2" presStyleLbl="node1" presStyleIdx="1" presStyleCnt="4">
        <dgm:presLayoutVars>
          <dgm:chMax val="0"/>
          <dgm:chPref val="0"/>
          <dgm:bulletEnabled val="1"/>
        </dgm:presLayoutVars>
      </dgm:prSet>
      <dgm:spPr/>
    </dgm:pt>
    <dgm:pt modelId="{F9698BA4-6B63-4284-AFB7-E178AFDA9B83}" type="pres">
      <dgm:prSet presAssocID="{2E950F88-F1F8-4264-AA31-07D82A95C723}" presName="quad3" presStyleLbl="node1" presStyleIdx="2" presStyleCnt="4">
        <dgm:presLayoutVars>
          <dgm:chMax val="0"/>
          <dgm:chPref val="0"/>
          <dgm:bulletEnabled val="1"/>
        </dgm:presLayoutVars>
      </dgm:prSet>
      <dgm:spPr/>
    </dgm:pt>
    <dgm:pt modelId="{2266AAAC-65DB-444B-A0D3-182DFDC8EFA5}" type="pres">
      <dgm:prSet presAssocID="{2E950F88-F1F8-4264-AA31-07D82A95C723}" presName="quad4" presStyleLbl="node1" presStyleIdx="3" presStyleCnt="4">
        <dgm:presLayoutVars>
          <dgm:chMax val="0"/>
          <dgm:chPref val="0"/>
          <dgm:bulletEnabled val="1"/>
        </dgm:presLayoutVars>
      </dgm:prSet>
      <dgm:spPr/>
    </dgm:pt>
  </dgm:ptLst>
  <dgm:cxnLst>
    <dgm:cxn modelId="{643CD700-57C1-4604-A95F-521936FF8BAC}" type="presOf" srcId="{56B2B867-E950-4AEC-ACD7-DE03CCDAE7BA}" destId="{A494538B-CDD0-43D1-9473-671EC7BF78C6}" srcOrd="0" destOrd="0" presId="urn:microsoft.com/office/officeart/2005/8/layout/matrix3"/>
    <dgm:cxn modelId="{38BFD31C-22D9-4E8A-A074-18D683F6416D}" type="presOf" srcId="{2E950F88-F1F8-4264-AA31-07D82A95C723}" destId="{BA492BE2-F720-47D7-AF77-AE4B73ED4909}" srcOrd="0" destOrd="0" presId="urn:microsoft.com/office/officeart/2005/8/layout/matrix3"/>
    <dgm:cxn modelId="{0A7AF35D-5D76-4C59-A466-E28260E8523B}" type="presOf" srcId="{4B37C0AD-1863-4FA4-9624-03B817889296}" destId="{9CAA7E66-402B-4A81-B775-706D46D63821}" srcOrd="0" destOrd="0" presId="urn:microsoft.com/office/officeart/2005/8/layout/matrix3"/>
    <dgm:cxn modelId="{3D7C7E44-3056-4A19-BD6C-FA310F69E60A}" type="presOf" srcId="{271DC0DF-916F-4947-BEB2-EF61574C2613}" destId="{F9698BA4-6B63-4284-AFB7-E178AFDA9B83}" srcOrd="0" destOrd="0" presId="urn:microsoft.com/office/officeart/2005/8/layout/matrix3"/>
    <dgm:cxn modelId="{66FB876C-6461-487B-B4E8-1D629A673D01}" srcId="{2E950F88-F1F8-4264-AA31-07D82A95C723}" destId="{56B2B867-E950-4AEC-ACD7-DE03CCDAE7BA}" srcOrd="1" destOrd="0" parTransId="{0FECDE04-53A1-425A-ADE3-06249E733D24}" sibTransId="{662BFF5C-AF67-49AB-8F3B-FDF093A4834D}"/>
    <dgm:cxn modelId="{6E362D7B-FD40-48C1-8C58-0412A3DC9EFC}" srcId="{2E950F88-F1F8-4264-AA31-07D82A95C723}" destId="{271DC0DF-916F-4947-BEB2-EF61574C2613}" srcOrd="2" destOrd="0" parTransId="{19D2F08B-86BA-40F2-94D1-CD9ED7431329}" sibTransId="{01833A46-98DE-4ACE-922A-388EF48728E2}"/>
    <dgm:cxn modelId="{13238F88-3E87-4860-A71A-D2223D879E4B}" srcId="{2E950F88-F1F8-4264-AA31-07D82A95C723}" destId="{4B37C0AD-1863-4FA4-9624-03B817889296}" srcOrd="0" destOrd="0" parTransId="{A2B09BF0-2C7B-47B3-A9A4-800F00488A2F}" sibTransId="{A18D29E3-9628-4E98-9FE0-B1E7F58E3B74}"/>
    <dgm:cxn modelId="{AFF4A98D-0447-4359-861A-7F5E08A4E963}" srcId="{2E950F88-F1F8-4264-AA31-07D82A95C723}" destId="{579D725B-2EAF-4F42-B33F-083E67406AB7}" srcOrd="3" destOrd="0" parTransId="{2C42FEC6-0953-4F1B-B6CD-5623AC3B3805}" sibTransId="{D3E962D3-84AF-48ED-83B5-4253C0DB1601}"/>
    <dgm:cxn modelId="{0A0195BC-22A2-4DED-8ABF-DD5F7155DF3B}" type="presOf" srcId="{579D725B-2EAF-4F42-B33F-083E67406AB7}" destId="{2266AAAC-65DB-444B-A0D3-182DFDC8EFA5}" srcOrd="0" destOrd="0" presId="urn:microsoft.com/office/officeart/2005/8/layout/matrix3"/>
    <dgm:cxn modelId="{94BE830D-AEBD-4494-A756-0B7E597BE49F}" type="presParOf" srcId="{BA492BE2-F720-47D7-AF77-AE4B73ED4909}" destId="{BC1671EE-CF7C-4C2E-948D-26DC19AEC877}" srcOrd="0" destOrd="0" presId="urn:microsoft.com/office/officeart/2005/8/layout/matrix3"/>
    <dgm:cxn modelId="{DF36AB9A-E2CA-4051-A4A6-952FB6FFF4B9}" type="presParOf" srcId="{BA492BE2-F720-47D7-AF77-AE4B73ED4909}" destId="{9CAA7E66-402B-4A81-B775-706D46D63821}" srcOrd="1" destOrd="0" presId="urn:microsoft.com/office/officeart/2005/8/layout/matrix3"/>
    <dgm:cxn modelId="{16A52842-32DD-4891-8A25-219E1D24E9F1}" type="presParOf" srcId="{BA492BE2-F720-47D7-AF77-AE4B73ED4909}" destId="{A494538B-CDD0-43D1-9473-671EC7BF78C6}" srcOrd="2" destOrd="0" presId="urn:microsoft.com/office/officeart/2005/8/layout/matrix3"/>
    <dgm:cxn modelId="{424AA908-0D22-404F-9473-E41A2CCF8E8A}" type="presParOf" srcId="{BA492BE2-F720-47D7-AF77-AE4B73ED4909}" destId="{F9698BA4-6B63-4284-AFB7-E178AFDA9B83}" srcOrd="3" destOrd="0" presId="urn:microsoft.com/office/officeart/2005/8/layout/matrix3"/>
    <dgm:cxn modelId="{C05223D9-F11F-4053-AED8-652892BE6A1E}" type="presParOf" srcId="{BA492BE2-F720-47D7-AF77-AE4B73ED4909}" destId="{2266AAAC-65DB-444B-A0D3-182DFDC8EFA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671EE-CF7C-4C2E-948D-26DC19AEC877}">
      <dsp:nvSpPr>
        <dsp:cNvPr id="0" name=""/>
        <dsp:cNvSpPr/>
      </dsp:nvSpPr>
      <dsp:spPr>
        <a:xfrm>
          <a:off x="0" y="50601"/>
          <a:ext cx="4232672" cy="4232672"/>
        </a:xfrm>
        <a:prstGeom prst="diamond">
          <a:avLst/>
        </a:prstGeom>
        <a:solidFill>
          <a:schemeClr val="accent1">
            <a:tint val="4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9CAA7E66-402B-4A81-B775-706D46D63821}">
      <dsp:nvSpPr>
        <dsp:cNvPr id="0" name=""/>
        <dsp:cNvSpPr/>
      </dsp:nvSpPr>
      <dsp:spPr>
        <a:xfrm>
          <a:off x="402103" y="452705"/>
          <a:ext cx="1650742" cy="1650742"/>
        </a:xfrm>
        <a:prstGeom prst="round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To clarify the purpose, benefits and process of Estate Planning</a:t>
          </a:r>
          <a:endParaRPr lang="en-US" sz="1400" kern="1200"/>
        </a:p>
      </dsp:txBody>
      <dsp:txXfrm>
        <a:off x="482686" y="533288"/>
        <a:ext cx="1489576" cy="1489576"/>
      </dsp:txXfrm>
    </dsp:sp>
    <dsp:sp modelId="{A494538B-CDD0-43D1-9473-671EC7BF78C6}">
      <dsp:nvSpPr>
        <dsp:cNvPr id="0" name=""/>
        <dsp:cNvSpPr/>
      </dsp:nvSpPr>
      <dsp:spPr>
        <a:xfrm>
          <a:off x="2179826" y="452705"/>
          <a:ext cx="1650742" cy="1650742"/>
        </a:xfrm>
        <a:prstGeom prst="round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To create an awareness of considerations to be made when planning</a:t>
          </a:r>
          <a:endParaRPr lang="en-US" sz="1400" kern="1200"/>
        </a:p>
      </dsp:txBody>
      <dsp:txXfrm>
        <a:off x="2260409" y="533288"/>
        <a:ext cx="1489576" cy="1489576"/>
      </dsp:txXfrm>
    </dsp:sp>
    <dsp:sp modelId="{F9698BA4-6B63-4284-AFB7-E178AFDA9B83}">
      <dsp:nvSpPr>
        <dsp:cNvPr id="0" name=""/>
        <dsp:cNvSpPr/>
      </dsp:nvSpPr>
      <dsp:spPr>
        <a:xfrm>
          <a:off x="402103" y="2230427"/>
          <a:ext cx="1650742" cy="1650742"/>
        </a:xfrm>
        <a:prstGeom prst="round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To discuss Wills and other methods for the disposition of property</a:t>
          </a:r>
          <a:endParaRPr lang="en-US" sz="1400" kern="1200"/>
        </a:p>
      </dsp:txBody>
      <dsp:txXfrm>
        <a:off x="482686" y="2311010"/>
        <a:ext cx="1489576" cy="1489576"/>
      </dsp:txXfrm>
    </dsp:sp>
    <dsp:sp modelId="{2266AAAC-65DB-444B-A0D3-182DFDC8EFA5}">
      <dsp:nvSpPr>
        <dsp:cNvPr id="0" name=""/>
        <dsp:cNvSpPr/>
      </dsp:nvSpPr>
      <dsp:spPr>
        <a:xfrm>
          <a:off x="2179826" y="2230427"/>
          <a:ext cx="1650742" cy="1650742"/>
        </a:xfrm>
        <a:prstGeom prst="round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To clarify misconceptions about Wills</a:t>
          </a:r>
          <a:endParaRPr lang="en-US" sz="1400" kern="1200"/>
        </a:p>
      </dsp:txBody>
      <dsp:txXfrm>
        <a:off x="2260409" y="2311010"/>
        <a:ext cx="1489576" cy="148957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D4B952-EBB2-4559-BF4D-FE437C736226}" type="datetimeFigureOut">
              <a:rPr lang="en-US" smtClean="0"/>
              <a:t>10/16/2024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236914-1727-417E-AEFF-A950EC90D780}" type="slidenum">
              <a:rPr lang="en-US" smtClean="0"/>
              <a:t>‹#›</a:t>
            </a:fld>
            <a:endParaRPr lang="en-US"/>
          </a:p>
        </p:txBody>
      </p:sp>
    </p:spTree>
    <p:extLst>
      <p:ext uri="{BB962C8B-B14F-4D97-AF65-F5344CB8AC3E}">
        <p14:creationId xmlns:p14="http://schemas.microsoft.com/office/powerpoint/2010/main" val="299429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1</a:t>
            </a:fld>
            <a:endParaRPr lang="en-US"/>
          </a:p>
        </p:txBody>
      </p:sp>
    </p:spTree>
    <p:extLst>
      <p:ext uri="{BB962C8B-B14F-4D97-AF65-F5344CB8AC3E}">
        <p14:creationId xmlns:p14="http://schemas.microsoft.com/office/powerpoint/2010/main" val="411007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10</a:t>
            </a:fld>
            <a:endParaRPr lang="en-US"/>
          </a:p>
        </p:txBody>
      </p:sp>
    </p:spTree>
    <p:extLst>
      <p:ext uri="{BB962C8B-B14F-4D97-AF65-F5344CB8AC3E}">
        <p14:creationId xmlns:p14="http://schemas.microsoft.com/office/powerpoint/2010/main" val="23147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can be set aside if testator not sound of mind- advise for older person get a letter from a doctor certifying testamentary capacity/ undue influence</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11</a:t>
            </a:fld>
            <a:endParaRPr lang="en-US"/>
          </a:p>
        </p:txBody>
      </p:sp>
    </p:spTree>
    <p:extLst>
      <p:ext uri="{BB962C8B-B14F-4D97-AF65-F5344CB8AC3E}">
        <p14:creationId xmlns:p14="http://schemas.microsoft.com/office/powerpoint/2010/main" val="49619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the gift no longer exists at time of death, the gift is void. Note you can treat with your assets up to death </a:t>
            </a:r>
          </a:p>
        </p:txBody>
      </p:sp>
      <p:sp>
        <p:nvSpPr>
          <p:cNvPr id="4" name="Slide Number Placeholder 3"/>
          <p:cNvSpPr>
            <a:spLocks noGrp="1"/>
          </p:cNvSpPr>
          <p:nvPr>
            <p:ph type="sldNum" sz="quarter" idx="5"/>
          </p:nvPr>
        </p:nvSpPr>
        <p:spPr/>
        <p:txBody>
          <a:bodyPr/>
          <a:lstStyle/>
          <a:p>
            <a:fld id="{5E236914-1727-417E-AEFF-A950EC90D780}" type="slidenum">
              <a:rPr lang="en-US" smtClean="0"/>
              <a:t>12</a:t>
            </a:fld>
            <a:endParaRPr lang="en-US"/>
          </a:p>
        </p:txBody>
      </p:sp>
    </p:spTree>
    <p:extLst>
      <p:ext uri="{BB962C8B-B14F-4D97-AF65-F5344CB8AC3E}">
        <p14:creationId xmlns:p14="http://schemas.microsoft.com/office/powerpoint/2010/main" val="380308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Executors- </a:t>
            </a:r>
            <a:r>
              <a:rPr lang="en-US" sz="1800" dirty="0">
                <a:effectLst/>
                <a:latin typeface="Segoe UI" panose="020B0502040204020203" pitchFamily="34" charset="0"/>
              </a:rPr>
              <a:t>over 18, trustworthy, should ideally be younger than you are</a:t>
            </a:r>
            <a:endParaRPr lang="en-US" sz="1800" dirty="0">
              <a:effectLst/>
              <a:latin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Securing your will -</a:t>
            </a:r>
            <a:r>
              <a:rPr lang="en-US" sz="1200" dirty="0">
                <a:effectLst/>
                <a:latin typeface="Segoe UI" panose="020B0502040204020203" pitchFamily="34" charset="0"/>
              </a:rPr>
              <a:t>can place the will in the depository of wills at the High Court- make an appointment- only executor can take the will out after death </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13</a:t>
            </a:fld>
            <a:endParaRPr lang="en-US"/>
          </a:p>
        </p:txBody>
      </p:sp>
    </p:spTree>
    <p:extLst>
      <p:ext uri="{BB962C8B-B14F-4D97-AF65-F5344CB8AC3E}">
        <p14:creationId xmlns:p14="http://schemas.microsoft.com/office/powerpoint/2010/main" val="65871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Apply means apply to administer not who is entitled to benefit from the Estate. Issue where multiple people are entitled to apply. Show your relation ship to deceased, produce original marriage, birth certificates </a:t>
            </a:r>
            <a:r>
              <a:rPr lang="en-US" sz="1800" dirty="0" err="1">
                <a:effectLst/>
                <a:latin typeface="Segoe UI" panose="020B0502040204020203" pitchFamily="34" charset="0"/>
              </a:rPr>
              <a:t>etc</a:t>
            </a: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 Section 23-26 C of the Administration of Estates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Letters of Administration - Section 30 of Wills and Probate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C</a:t>
            </a:r>
            <a:r>
              <a:rPr lang="en-US" sz="1800" dirty="0">
                <a:effectLst/>
                <a:latin typeface="Segoe UI" panose="020B0502040204020203" pitchFamily="34" charset="0"/>
              </a:rPr>
              <a:t>ommon Law relationships Distribution of Estates Act No 28 of 2000 ( amended Administration of Estates Act)</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16</a:t>
            </a:fld>
            <a:endParaRPr lang="en-US"/>
          </a:p>
        </p:txBody>
      </p:sp>
    </p:spTree>
    <p:extLst>
      <p:ext uri="{BB962C8B-B14F-4D97-AF65-F5344CB8AC3E}">
        <p14:creationId xmlns:p14="http://schemas.microsoft.com/office/powerpoint/2010/main" val="384869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TT" sz="1800" dirty="0">
                <a:effectLst/>
                <a:latin typeface="Segoe UI" panose="020B0502040204020203" pitchFamily="34" charset="0"/>
              </a:rPr>
              <a:t>Assets- in general good idea to list your assets, accounts, policies, pension plan, life insurance policies and share with loved ones whether you make a will or not – should be updated from time to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Discuss draw backs of gifts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17</a:t>
            </a:fld>
            <a:endParaRPr lang="en-US"/>
          </a:p>
        </p:txBody>
      </p:sp>
    </p:spTree>
    <p:extLst>
      <p:ext uri="{BB962C8B-B14F-4D97-AF65-F5344CB8AC3E}">
        <p14:creationId xmlns:p14="http://schemas.microsoft.com/office/powerpoint/2010/main" val="391917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18</a:t>
            </a:fld>
            <a:endParaRPr lang="en-US"/>
          </a:p>
        </p:txBody>
      </p:sp>
    </p:spTree>
    <p:extLst>
      <p:ext uri="{BB962C8B-B14F-4D97-AF65-F5344CB8AC3E}">
        <p14:creationId xmlns:p14="http://schemas.microsoft.com/office/powerpoint/2010/main" val="40001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2</a:t>
            </a:fld>
            <a:endParaRPr lang="en-US"/>
          </a:p>
        </p:txBody>
      </p:sp>
    </p:spTree>
    <p:extLst>
      <p:ext uri="{BB962C8B-B14F-4D97-AF65-F5344CB8AC3E}">
        <p14:creationId xmlns:p14="http://schemas.microsoft.com/office/powerpoint/2010/main" val="388884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3</a:t>
            </a:fld>
            <a:endParaRPr lang="en-US"/>
          </a:p>
        </p:txBody>
      </p:sp>
    </p:spTree>
    <p:extLst>
      <p:ext uri="{BB962C8B-B14F-4D97-AF65-F5344CB8AC3E}">
        <p14:creationId xmlns:p14="http://schemas.microsoft.com/office/powerpoint/2010/main" val="158618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4</a:t>
            </a:fld>
            <a:endParaRPr lang="en-US"/>
          </a:p>
        </p:txBody>
      </p:sp>
    </p:spTree>
    <p:extLst>
      <p:ext uri="{BB962C8B-B14F-4D97-AF65-F5344CB8AC3E}">
        <p14:creationId xmlns:p14="http://schemas.microsoft.com/office/powerpoint/2010/main" val="202815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Real Property ( Land and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 Personal property ( everything other than real property) </a:t>
            </a:r>
            <a:r>
              <a:rPr lang="en-US" sz="1800" dirty="0" err="1">
                <a:effectLst/>
                <a:latin typeface="Segoe UI" panose="020B0502040204020203" pitchFamily="34" charset="0"/>
              </a:rPr>
              <a:t>eg</a:t>
            </a:r>
            <a:r>
              <a:rPr lang="en-US" sz="1800" dirty="0">
                <a:effectLst/>
                <a:latin typeface="Segoe UI" panose="020B0502040204020203" pitchFamily="34" charset="0"/>
              </a:rPr>
              <a:t> cash, cars, insurance policies, jewelry)</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236914-1727-417E-AEFF-A950EC90D780}" type="slidenum">
              <a:rPr lang="en-US" smtClean="0"/>
              <a:t>5</a:t>
            </a:fld>
            <a:endParaRPr lang="en-US"/>
          </a:p>
        </p:txBody>
      </p:sp>
    </p:spTree>
    <p:extLst>
      <p:ext uri="{BB962C8B-B14F-4D97-AF65-F5344CB8AC3E}">
        <p14:creationId xmlns:p14="http://schemas.microsoft.com/office/powerpoint/2010/main" val="235902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6</a:t>
            </a:fld>
            <a:endParaRPr lang="en-US"/>
          </a:p>
        </p:txBody>
      </p:sp>
    </p:spTree>
    <p:extLst>
      <p:ext uri="{BB962C8B-B14F-4D97-AF65-F5344CB8AC3E}">
        <p14:creationId xmlns:p14="http://schemas.microsoft.com/office/powerpoint/2010/main" val="206865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7</a:t>
            </a:fld>
            <a:endParaRPr lang="en-US"/>
          </a:p>
        </p:txBody>
      </p:sp>
    </p:spTree>
    <p:extLst>
      <p:ext uri="{BB962C8B-B14F-4D97-AF65-F5344CB8AC3E}">
        <p14:creationId xmlns:p14="http://schemas.microsoft.com/office/powerpoint/2010/main" val="238639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8</a:t>
            </a:fld>
            <a:endParaRPr lang="en-US"/>
          </a:p>
        </p:txBody>
      </p:sp>
    </p:spTree>
    <p:extLst>
      <p:ext uri="{BB962C8B-B14F-4D97-AF65-F5344CB8AC3E}">
        <p14:creationId xmlns:p14="http://schemas.microsoft.com/office/powerpoint/2010/main" val="129694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36914-1727-417E-AEFF-A950EC90D780}" type="slidenum">
              <a:rPr lang="en-US" smtClean="0"/>
              <a:t>9</a:t>
            </a:fld>
            <a:endParaRPr lang="en-US"/>
          </a:p>
        </p:txBody>
      </p:sp>
    </p:spTree>
    <p:extLst>
      <p:ext uri="{BB962C8B-B14F-4D97-AF65-F5344CB8AC3E}">
        <p14:creationId xmlns:p14="http://schemas.microsoft.com/office/powerpoint/2010/main" val="37450043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jpeg"/><Relationship Id="rId11" Type="http://schemas.openxmlformats.org/officeDocument/2006/relationships/image" Target="../media/image32.png"/><Relationship Id="rId5" Type="http://schemas.openxmlformats.org/officeDocument/2006/relationships/image" Target="../media/image29.jpeg"/><Relationship Id="rId10" Type="http://schemas.openxmlformats.org/officeDocument/2006/relationships/image" Target="../media/image16.png"/><Relationship Id="rId4" Type="http://schemas.openxmlformats.org/officeDocument/2006/relationships/image" Target="../media/image28.jpeg"/><Relationship Id="rId9"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1" descr="artplus_nature_naturalcity38_a"/>
          <p:cNvPicPr>
            <a:picLocks noChangeAspect="1" noChangeArrowheads="1"/>
          </p:cNvPicPr>
          <p:nvPr/>
        </p:nvPicPr>
        <p:blipFill>
          <a:blip r:embed="rId2">
            <a:extLst>
              <a:ext uri="{28A0092B-C50C-407E-A947-70E740481C1C}">
                <a14:useLocalDpi xmlns:a14="http://schemas.microsoft.com/office/drawing/2010/main" val="0"/>
              </a:ext>
            </a:extLst>
          </a:blip>
          <a:srcRect b="25069"/>
          <a:stretch>
            <a:fillRect/>
          </a:stretch>
        </p:blipFill>
        <p:spPr bwMode="gray">
          <a:xfrm>
            <a:off x="2819400" y="2819400"/>
            <a:ext cx="44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2" descr="artplus_nature_naturalcity38_a"/>
          <p:cNvPicPr>
            <a:picLocks noChangeAspect="1" noChangeArrowheads="1"/>
          </p:cNvPicPr>
          <p:nvPr/>
        </p:nvPicPr>
        <p:blipFill>
          <a:blip r:embed="rId3">
            <a:extLst>
              <a:ext uri="{28A0092B-C50C-407E-A947-70E740481C1C}">
                <a14:useLocalDpi xmlns:a14="http://schemas.microsoft.com/office/drawing/2010/main" val="0"/>
              </a:ext>
            </a:extLst>
          </a:blip>
          <a:srcRect b="25069"/>
          <a:stretch>
            <a:fillRect/>
          </a:stretch>
        </p:blipFill>
        <p:spPr bwMode="gray">
          <a:xfrm rot="19820626">
            <a:off x="2819400" y="2286000"/>
            <a:ext cx="6667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 descr="artplus_nature_naturalcity38_a"/>
          <p:cNvPicPr>
            <a:picLocks noChangeAspect="1" noChangeArrowheads="1"/>
          </p:cNvPicPr>
          <p:nvPr/>
        </p:nvPicPr>
        <p:blipFill>
          <a:blip r:embed="rId4">
            <a:extLst>
              <a:ext uri="{28A0092B-C50C-407E-A947-70E740481C1C}">
                <a14:useLocalDpi xmlns:a14="http://schemas.microsoft.com/office/drawing/2010/main" val="0"/>
              </a:ext>
            </a:extLst>
          </a:blip>
          <a:srcRect b="25069"/>
          <a:stretch>
            <a:fillRect/>
          </a:stretch>
        </p:blipFill>
        <p:spPr bwMode="gray">
          <a:xfrm>
            <a:off x="1676400" y="3124200"/>
            <a:ext cx="100171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4" descr="artplus_nature_naturalcity38_a"/>
          <p:cNvPicPr>
            <a:picLocks noChangeAspect="1" noChangeArrowheads="1"/>
          </p:cNvPicPr>
          <p:nvPr/>
        </p:nvPicPr>
        <p:blipFill>
          <a:blip r:embed="rId5">
            <a:extLst>
              <a:ext uri="{28A0092B-C50C-407E-A947-70E740481C1C}">
                <a14:useLocalDpi xmlns:a14="http://schemas.microsoft.com/office/drawing/2010/main" val="0"/>
              </a:ext>
            </a:extLst>
          </a:blip>
          <a:srcRect b="25069"/>
          <a:stretch>
            <a:fillRect/>
          </a:stretch>
        </p:blipFill>
        <p:spPr bwMode="gray">
          <a:xfrm rot="19820626">
            <a:off x="2895600" y="3048000"/>
            <a:ext cx="592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5" descr="artplus_nature_naturalcity38_a"/>
          <p:cNvPicPr>
            <a:picLocks noChangeAspect="1" noChangeArrowheads="1"/>
          </p:cNvPicPr>
          <p:nvPr/>
        </p:nvPicPr>
        <p:blipFill>
          <a:blip r:embed="rId6" cstate="print">
            <a:extLst>
              <a:ext uri="{28A0092B-C50C-407E-A947-70E740481C1C}">
                <a14:useLocalDpi xmlns:a14="http://schemas.microsoft.com/office/drawing/2010/main" val="0"/>
              </a:ext>
            </a:extLst>
          </a:blip>
          <a:srcRect b="25069"/>
          <a:stretch>
            <a:fillRect/>
          </a:stretch>
        </p:blipFill>
        <p:spPr bwMode="gray">
          <a:xfrm rot="19820626">
            <a:off x="2514600" y="2743200"/>
            <a:ext cx="2984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6" descr="artplus_nature_naturalcity38_a"/>
          <p:cNvPicPr>
            <a:picLocks noChangeAspect="1" noChangeArrowheads="1"/>
          </p:cNvPicPr>
          <p:nvPr/>
        </p:nvPicPr>
        <p:blipFill>
          <a:blip r:embed="rId7" cstate="print">
            <a:extLst>
              <a:ext uri="{28A0092B-C50C-407E-A947-70E740481C1C}">
                <a14:useLocalDpi xmlns:a14="http://schemas.microsoft.com/office/drawing/2010/main" val="0"/>
              </a:ext>
            </a:extLst>
          </a:blip>
          <a:srcRect b="25069"/>
          <a:stretch>
            <a:fillRect/>
          </a:stretch>
        </p:blipFill>
        <p:spPr bwMode="gray">
          <a:xfrm rot="19820626">
            <a:off x="2438400" y="3276600"/>
            <a:ext cx="4206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7" descr="artplus_nature_naturalcity38_a"/>
          <p:cNvPicPr>
            <a:picLocks noChangeAspect="1" noChangeArrowheads="1"/>
          </p:cNvPicPr>
          <p:nvPr/>
        </p:nvPicPr>
        <p:blipFill>
          <a:blip r:embed="rId8">
            <a:extLst>
              <a:ext uri="{28A0092B-C50C-407E-A947-70E740481C1C}">
                <a14:useLocalDpi xmlns:a14="http://schemas.microsoft.com/office/drawing/2010/main" val="0"/>
              </a:ext>
            </a:extLst>
          </a:blip>
          <a:srcRect b="25069"/>
          <a:stretch>
            <a:fillRect/>
          </a:stretch>
        </p:blipFill>
        <p:spPr bwMode="gray">
          <a:xfrm rot="19820626">
            <a:off x="2819400" y="1828800"/>
            <a:ext cx="3905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descr="hands1"/>
          <p:cNvPicPr>
            <a:picLocks noChangeAspect="1" noChangeArrowheads="1"/>
          </p:cNvPicPr>
          <p:nvPr/>
        </p:nvPicPr>
        <p:blipFill>
          <a:blip r:embed="rId9">
            <a:extLst>
              <a:ext uri="{28A0092B-C50C-407E-A947-70E740481C1C}">
                <a14:useLocalDpi xmlns:a14="http://schemas.microsoft.com/office/drawing/2010/main" val="0"/>
              </a:ext>
            </a:extLst>
          </a:blip>
          <a:srcRect l="11940" t="8397"/>
          <a:stretch>
            <a:fillRect/>
          </a:stretch>
        </p:blipFill>
        <p:spPr bwMode="auto">
          <a:xfrm>
            <a:off x="0" y="0"/>
            <a:ext cx="44958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p:cNvSpPr>
            <a:spLocks/>
          </p:cNvSpPr>
          <p:nvPr/>
        </p:nvSpPr>
        <p:spPr bwMode="auto">
          <a:xfrm>
            <a:off x="454025" y="518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endParaRPr lang="en-US" sz="3200" i="1" dirty="0">
              <a:solidFill>
                <a:srgbClr val="000000"/>
              </a:solidFill>
              <a:latin typeface="Arial" charset="0"/>
              <a:cs typeface="Arial" charset="0"/>
            </a:endParaRPr>
          </a:p>
        </p:txBody>
      </p:sp>
      <p:grpSp>
        <p:nvGrpSpPr>
          <p:cNvPr id="13" name="Group 114"/>
          <p:cNvGrpSpPr>
            <a:grpSpLocks/>
          </p:cNvGrpSpPr>
          <p:nvPr/>
        </p:nvGrpSpPr>
        <p:grpSpPr bwMode="auto">
          <a:xfrm rot="180292">
            <a:off x="6400800" y="5334000"/>
            <a:ext cx="2921000" cy="1566863"/>
            <a:chOff x="338" y="131"/>
            <a:chExt cx="1941" cy="762"/>
          </a:xfrm>
        </p:grpSpPr>
        <p:grpSp>
          <p:nvGrpSpPr>
            <p:cNvPr id="14" name="Group 115"/>
            <p:cNvGrpSpPr>
              <a:grpSpLocks/>
            </p:cNvGrpSpPr>
            <p:nvPr/>
          </p:nvGrpSpPr>
          <p:grpSpPr bwMode="auto">
            <a:xfrm>
              <a:off x="338" y="131"/>
              <a:ext cx="1575" cy="681"/>
              <a:chOff x="-1242" y="2661"/>
              <a:chExt cx="1451" cy="806"/>
            </a:xfrm>
          </p:grpSpPr>
          <p:pic>
            <p:nvPicPr>
              <p:cNvPr id="16" name="Picture 116"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7"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18" descr="cloud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14"/>
          <p:cNvGrpSpPr>
            <a:grpSpLocks/>
          </p:cNvGrpSpPr>
          <p:nvPr/>
        </p:nvGrpSpPr>
        <p:grpSpPr bwMode="auto">
          <a:xfrm rot="180292">
            <a:off x="-403225" y="5073650"/>
            <a:ext cx="4638675" cy="2185988"/>
            <a:chOff x="338" y="131"/>
            <a:chExt cx="1941" cy="762"/>
          </a:xfrm>
        </p:grpSpPr>
        <p:grpSp>
          <p:nvGrpSpPr>
            <p:cNvPr id="19" name="Group 115"/>
            <p:cNvGrpSpPr>
              <a:grpSpLocks/>
            </p:cNvGrpSpPr>
            <p:nvPr/>
          </p:nvGrpSpPr>
          <p:grpSpPr bwMode="auto">
            <a:xfrm>
              <a:off x="338" y="131"/>
              <a:ext cx="1575" cy="681"/>
              <a:chOff x="-1242" y="2661"/>
              <a:chExt cx="1451" cy="806"/>
            </a:xfrm>
          </p:grpSpPr>
          <p:pic>
            <p:nvPicPr>
              <p:cNvPr id="21" name="Picture 116"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7"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18" descr="cloud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14"/>
          <p:cNvGrpSpPr>
            <a:grpSpLocks/>
          </p:cNvGrpSpPr>
          <p:nvPr/>
        </p:nvGrpSpPr>
        <p:grpSpPr bwMode="auto">
          <a:xfrm rot="180292">
            <a:off x="5019675" y="4551363"/>
            <a:ext cx="3438525" cy="1620837"/>
            <a:chOff x="338" y="131"/>
            <a:chExt cx="1941" cy="762"/>
          </a:xfrm>
        </p:grpSpPr>
        <p:grpSp>
          <p:nvGrpSpPr>
            <p:cNvPr id="24" name="Group 115"/>
            <p:cNvGrpSpPr>
              <a:grpSpLocks/>
            </p:cNvGrpSpPr>
            <p:nvPr/>
          </p:nvGrpSpPr>
          <p:grpSpPr bwMode="auto">
            <a:xfrm>
              <a:off x="338" y="131"/>
              <a:ext cx="1575" cy="681"/>
              <a:chOff x="-1242" y="2661"/>
              <a:chExt cx="1451" cy="806"/>
            </a:xfrm>
          </p:grpSpPr>
          <p:pic>
            <p:nvPicPr>
              <p:cNvPr id="27" name="Picture 116"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7"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18" descr="cloud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111"/>
          <p:cNvGrpSpPr>
            <a:grpSpLocks/>
          </p:cNvGrpSpPr>
          <p:nvPr/>
        </p:nvGrpSpPr>
        <p:grpSpPr bwMode="auto">
          <a:xfrm>
            <a:off x="7543800" y="2438400"/>
            <a:ext cx="1905000" cy="982663"/>
            <a:chOff x="3504" y="960"/>
            <a:chExt cx="2161" cy="1114"/>
          </a:xfrm>
        </p:grpSpPr>
        <p:pic>
          <p:nvPicPr>
            <p:cNvPr id="30" name="Picture 126" descr="cloud_b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66" y="1488"/>
              <a:ext cx="1278"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6" descr="cloud_b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4" y="960"/>
              <a:ext cx="2161"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44"/>
          <p:cNvGrpSpPr>
            <a:grpSpLocks/>
          </p:cNvGrpSpPr>
          <p:nvPr/>
        </p:nvGrpSpPr>
        <p:grpSpPr bwMode="auto">
          <a:xfrm>
            <a:off x="-2438400" y="533400"/>
            <a:ext cx="1749425" cy="744538"/>
            <a:chOff x="-144" y="347"/>
            <a:chExt cx="1102" cy="469"/>
          </a:xfrm>
        </p:grpSpPr>
        <p:pic>
          <p:nvPicPr>
            <p:cNvPr id="33" name="Picture 116" descr="cloud_b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180292">
              <a:off x="280" y="473"/>
              <a:ext cx="678"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7" descr="cloud_b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rot="180292">
              <a:off x="-144" y="422"/>
              <a:ext cx="780"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8" descr="cloud_b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rot="180292" flipH="1">
              <a:off x="192" y="347"/>
              <a:ext cx="57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114"/>
          <p:cNvGrpSpPr>
            <a:grpSpLocks/>
          </p:cNvGrpSpPr>
          <p:nvPr/>
        </p:nvGrpSpPr>
        <p:grpSpPr bwMode="auto">
          <a:xfrm rot="180292">
            <a:off x="9982200" y="838200"/>
            <a:ext cx="977900" cy="504825"/>
            <a:chOff x="338" y="131"/>
            <a:chExt cx="1941" cy="762"/>
          </a:xfrm>
        </p:grpSpPr>
        <p:grpSp>
          <p:nvGrpSpPr>
            <p:cNvPr id="37" name="Group 115"/>
            <p:cNvGrpSpPr>
              <a:grpSpLocks/>
            </p:cNvGrpSpPr>
            <p:nvPr/>
          </p:nvGrpSpPr>
          <p:grpSpPr bwMode="auto">
            <a:xfrm>
              <a:off x="338" y="131"/>
              <a:ext cx="1575" cy="681"/>
              <a:chOff x="-1242" y="2661"/>
              <a:chExt cx="1451" cy="806"/>
            </a:xfrm>
          </p:grpSpPr>
          <p:pic>
            <p:nvPicPr>
              <p:cNvPr id="39" name="Picture 116" descr="cloud_b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7" descr="cloud_b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118" descr="cloud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114"/>
          <p:cNvGrpSpPr>
            <a:grpSpLocks/>
          </p:cNvGrpSpPr>
          <p:nvPr/>
        </p:nvGrpSpPr>
        <p:grpSpPr bwMode="auto">
          <a:xfrm rot="180292">
            <a:off x="3124200" y="5029200"/>
            <a:ext cx="4638675" cy="2185988"/>
            <a:chOff x="338" y="131"/>
            <a:chExt cx="1941" cy="762"/>
          </a:xfrm>
        </p:grpSpPr>
        <p:grpSp>
          <p:nvGrpSpPr>
            <p:cNvPr id="42" name="Group 115"/>
            <p:cNvGrpSpPr>
              <a:grpSpLocks/>
            </p:cNvGrpSpPr>
            <p:nvPr/>
          </p:nvGrpSpPr>
          <p:grpSpPr bwMode="auto">
            <a:xfrm>
              <a:off x="338" y="131"/>
              <a:ext cx="1575" cy="681"/>
              <a:chOff x="-1242" y="2661"/>
              <a:chExt cx="1451" cy="806"/>
            </a:xfrm>
          </p:grpSpPr>
          <p:pic>
            <p:nvPicPr>
              <p:cNvPr id="44" name="Picture 116"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17" descr="cloud_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118" descr="cloud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Picture 109" descr="2"/>
          <p:cNvPicPr>
            <a:picLocks noChangeAspect="1" noChangeArrowheads="1"/>
          </p:cNvPicPr>
          <p:nvPr/>
        </p:nvPicPr>
        <p:blipFill>
          <a:blip r:embed="rId15">
            <a:extLst>
              <a:ext uri="{28A0092B-C50C-407E-A947-70E740481C1C}">
                <a14:useLocalDpi xmlns:a14="http://schemas.microsoft.com/office/drawing/2010/main" val="0"/>
              </a:ext>
            </a:extLst>
          </a:blip>
          <a:srcRect r="23106"/>
          <a:stretch>
            <a:fillRect/>
          </a:stretch>
        </p:blipFill>
        <p:spPr bwMode="auto">
          <a:xfrm>
            <a:off x="5276850" y="2868613"/>
            <a:ext cx="38671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10" descr="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3000" y="3352800"/>
            <a:ext cx="1016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8" descr="k"/>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gray">
          <a:xfrm>
            <a:off x="1371600" y="381000"/>
            <a:ext cx="19050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13" descr="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591803">
            <a:off x="9372600" y="2286000"/>
            <a:ext cx="1016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descr="C:\Users\mckell.quash\Documents\Work\Corp Sec\Circle 4.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374775" y="1206500"/>
            <a:ext cx="348932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mckell.quash\Documents\Work\Corp Sec\Circle 5.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374775" y="1206500"/>
            <a:ext cx="3459163"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C:\Users\mckell.quash\Documents\Work\Corp Sec\Circle 3.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363663" y="1206500"/>
            <a:ext cx="3471862"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descr="C:\Users\mckell.quash\Documents\Work\Corp Sec\Circle 1.png"/>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60488" y="1201738"/>
            <a:ext cx="34734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 descr="C:\Users\mckell.quash\Documents\Work\Corp Sec\circle 2.png"/>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357313" y="1201738"/>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descr="C:\Users\mckell.quash\Documents\Work\Corp Sec\Circle 6.png"/>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357313" y="1182688"/>
            <a:ext cx="3506787"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1" descr="drop"/>
          <p:cNvPicPr>
            <a:picLocks noChangeArrowheads="1"/>
          </p:cNvPicPr>
          <p:nvPr/>
        </p:nvPicPr>
        <p:blipFill>
          <a:blip r:embed="rId24">
            <a:lum bright="36000"/>
            <a:extLst>
              <a:ext uri="{28A0092B-C50C-407E-A947-70E740481C1C}">
                <a14:useLocalDpi xmlns:a14="http://schemas.microsoft.com/office/drawing/2010/main" val="0"/>
              </a:ext>
            </a:extLst>
          </a:blip>
          <a:srcRect/>
          <a:stretch>
            <a:fillRect/>
          </a:stretch>
        </p:blipFill>
        <p:spPr bwMode="gray">
          <a:xfrm>
            <a:off x="1331913" y="1160463"/>
            <a:ext cx="3570287"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1" name="Rectangle 5"/>
          <p:cNvSpPr>
            <a:spLocks noGrp="1"/>
          </p:cNvSpPr>
          <p:nvPr>
            <p:ph type="subTitle" idx="1"/>
          </p:nvPr>
        </p:nvSpPr>
        <p:spPr>
          <a:xfrm>
            <a:off x="2286000" y="5791200"/>
            <a:ext cx="6400800" cy="838200"/>
          </a:xfrm>
        </p:spPr>
        <p:txBody>
          <a:bodyPr/>
          <a:lstStyle>
            <a:lvl1pPr marL="0" indent="0" algn="r">
              <a:buFont typeface="Georgia" pitchFamily="18" charset="0"/>
              <a:buNone/>
              <a:defRPr sz="2200" b="1" smtClean="0"/>
            </a:lvl1pPr>
          </a:lstStyle>
          <a:p>
            <a:pPr lvl="0"/>
            <a:r>
              <a:rPr lang="en-US" noProof="0"/>
              <a:t>Click to edit Master subtitle style</a:t>
            </a:r>
          </a:p>
        </p:txBody>
      </p:sp>
      <p:sp>
        <p:nvSpPr>
          <p:cNvPr id="26" name="Rectangle 6"/>
          <p:cNvSpPr>
            <a:spLocks noGrp="1"/>
          </p:cNvSpPr>
          <p:nvPr>
            <p:ph type="ctrTitle"/>
          </p:nvPr>
        </p:nvSpPr>
        <p:spPr bwMode="auto">
          <a:xfrm>
            <a:off x="685800" y="4267200"/>
            <a:ext cx="8001000" cy="1470025"/>
          </a:xfrm>
        </p:spPr>
        <p:txBody>
          <a:bodyPr anchor="b"/>
          <a:lstStyle>
            <a:lvl1pPr algn="r">
              <a:defRPr sz="5400" b="0" cap="none" smtClean="0">
                <a:solidFill>
                  <a:schemeClr val="tx2"/>
                </a:solidFill>
                <a:effectLst/>
                <a:latin typeface="Trebuchet MS" pitchFamily="34" charset="0"/>
              </a:defRPr>
            </a:lvl1pPr>
          </a:lstStyle>
          <a:p>
            <a:pPr lvl="0"/>
            <a:r>
              <a:rPr lang="en-US" noProof="0"/>
              <a:t>Click to edit Master title style</a:t>
            </a:r>
          </a:p>
        </p:txBody>
      </p:sp>
    </p:spTree>
    <p:extLst>
      <p:ext uri="{BB962C8B-B14F-4D97-AF65-F5344CB8AC3E}">
        <p14:creationId xmlns:p14="http://schemas.microsoft.com/office/powerpoint/2010/main" val="1638274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4.44444E-6 -0.00023 C 4.44444E-6 -2.89017E-6 -0.31233 0.16786 -0.43768 0.18266 C -0.56303 0.19746 -0.54879 0.15977 -0.75521 0.06636 C -0.96164 -0.02682 -1.11841 -0.46427 -1.21389 -0.60393 " pathEditMode="relative" rAng="0" ptsTypes="fssf">
                                      <p:cBhvr>
                                        <p:cTn id="6" dur="2000" fill="hold"/>
                                        <p:tgtEl>
                                          <p:spTgt spid="49"/>
                                        </p:tgtEl>
                                        <p:attrNameLst>
                                          <p:attrName>ppt_x</p:attrName>
                                          <p:attrName>ppt_y</p:attrName>
                                        </p:attrNameLst>
                                      </p:cBhvr>
                                      <p:rCtr x="-60694" y="-20301"/>
                                    </p:animMotion>
                                  </p:childTnLst>
                                </p:cTn>
                              </p:par>
                              <p:par>
                                <p:cTn id="7" presetID="10" presetClass="entr" presetSubtype="0"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13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13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nodeType="withEffect">
                                  <p:stCondLst>
                                    <p:cond delay="14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nodeType="withEffect">
                                  <p:stCondLst>
                                    <p:cond delay="14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1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par>
                                <p:cTn id="25" presetID="10" presetClass="entr" presetSubtype="0" fill="hold" nodeType="withEffect">
                                  <p:stCondLst>
                                    <p:cond delay="14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1000"/>
                                        <p:tgtEl>
                                          <p:spTgt spid="51"/>
                                        </p:tgtEl>
                                      </p:cBhvr>
                                    </p:animEffect>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childTnLst>
                                </p:cTn>
                              </p:par>
                            </p:childTnLst>
                          </p:cTn>
                        </p:par>
                        <p:par>
                          <p:cTn id="48" fill="hold">
                            <p:stCondLst>
                              <p:cond delay="8500"/>
                            </p:stCondLst>
                            <p:childTnLst>
                              <p:par>
                                <p:cTn id="49" presetID="10" presetClass="entr" presetSubtype="0" fill="hold"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1000"/>
                                        <p:tgtEl>
                                          <p:spTgt spid="55"/>
                                        </p:tgtEl>
                                      </p:cBhvr>
                                    </p:animEffect>
                                  </p:childTnLst>
                                </p:cTn>
                              </p:par>
                              <p:par>
                                <p:cTn id="52" presetID="0" presetClass="path" presetSubtype="0" accel="50000" decel="50000" fill="hold" nodeType="withEffect">
                                  <p:stCondLst>
                                    <p:cond delay="1800"/>
                                  </p:stCondLst>
                                  <p:childTnLst>
                                    <p:animMotion origin="layout" path="M -0.0007 -0.00046 C 0.04358 -0.00972 0.18264 -0.01064 0.26458 -0.0574 C 0.34653 -0.10416 0.39792 -0.25902 0.49097 -0.28148 C 0.58403 -0.30393 0.75382 -0.21111 0.82292 -0.19259 " pathEditMode="relative" rAng="0" ptsTypes="aaaa">
                                      <p:cBhvr>
                                        <p:cTn id="53" dur="2000" fill="hold"/>
                                        <p:tgtEl>
                                          <p:spTgt spid="4"/>
                                        </p:tgtEl>
                                        <p:attrNameLst>
                                          <p:attrName>ppt_x</p:attrName>
                                          <p:attrName>ppt_y</p:attrName>
                                        </p:attrNameLst>
                                      </p:cBhvr>
                                      <p:rCtr x="41181" y="-15185"/>
                                    </p:animMotion>
                                  </p:childTnLst>
                                </p:cTn>
                              </p:par>
                              <p:par>
                                <p:cTn id="54" presetID="0" presetClass="path" presetSubtype="0" accel="50000" decel="50000" fill="hold" nodeType="withEffect">
                                  <p:stCondLst>
                                    <p:cond delay="2500"/>
                                  </p:stCondLst>
                                  <p:childTnLst>
                                    <p:animMotion origin="layout" path="M -0.00069 -0.00138 C 0.04219 -0.01134 0.18681 -0.02013 0.2566 -0.06134 C 0.32639 -0.10254 0.37952 -0.17615 0.41771 -0.24837 C 0.4559 -0.3206 0.47153 -0.44328 0.48577 -0.49467 " pathEditMode="relative" rAng="0" ptsTypes="aaaa">
                                      <p:cBhvr>
                                        <p:cTn id="55" dur="1000" fill="hold"/>
                                        <p:tgtEl>
                                          <p:spTgt spid="5"/>
                                        </p:tgtEl>
                                        <p:attrNameLst>
                                          <p:attrName>ppt_x</p:attrName>
                                          <p:attrName>ppt_y</p:attrName>
                                        </p:attrNameLst>
                                      </p:cBhvr>
                                      <p:rCtr x="24323" y="-24676"/>
                                    </p:animMotion>
                                  </p:childTnLst>
                                </p:cTn>
                              </p:par>
                              <p:par>
                                <p:cTn id="56" presetID="0" presetClass="path" presetSubtype="0" accel="50000" decel="50000" fill="hold" nodeType="withEffect">
                                  <p:stCondLst>
                                    <p:cond delay="3500"/>
                                  </p:stCondLst>
                                  <p:childTnLst>
                                    <p:animMotion origin="layout" path="M -8.33333E-7 2.96296E-6 C 0.05261 0.00902 0.22639 0.025 0.31615 0.0544 C 0.4059 0.08379 0.48264 0.11828 0.53837 0.17662 C 0.5941 0.23495 0.62743 0.35694 0.65087 0.4044 " pathEditMode="relative" rAng="0" ptsTypes="aaaa">
                                      <p:cBhvr>
                                        <p:cTn id="57" dur="2000" fill="hold"/>
                                        <p:tgtEl>
                                          <p:spTgt spid="6"/>
                                        </p:tgtEl>
                                        <p:attrNameLst>
                                          <p:attrName>ppt_x</p:attrName>
                                          <p:attrName>ppt_y</p:attrName>
                                        </p:attrNameLst>
                                      </p:cBhvr>
                                      <p:rCtr x="32535" y="20208"/>
                                    </p:animMotion>
                                  </p:childTnLst>
                                </p:cTn>
                              </p:par>
                              <p:par>
                                <p:cTn id="58" presetID="0" presetClass="path" presetSubtype="0" accel="50000" decel="50000" fill="hold" nodeType="withEffect">
                                  <p:stCondLst>
                                    <p:cond delay="4100"/>
                                  </p:stCondLst>
                                  <p:childTnLst>
                                    <p:animMotion origin="layout" path="M 1.66667E-6 1.11111E-6 C 0.01979 0.03403 0.06823 0.15764 0.1184 0.20463 C 0.16857 0.25185 0.26076 0.2081 0.30121 0.28194 C 0.34167 0.35579 0.34896 0.57106 0.36146 0.64722 " pathEditMode="relative" rAng="0" ptsTypes="aaaa">
                                      <p:cBhvr>
                                        <p:cTn id="59" dur="2000" fill="hold"/>
                                        <p:tgtEl>
                                          <p:spTgt spid="7"/>
                                        </p:tgtEl>
                                        <p:attrNameLst>
                                          <p:attrName>ppt_x</p:attrName>
                                          <p:attrName>ppt_y</p:attrName>
                                        </p:attrNameLst>
                                      </p:cBhvr>
                                      <p:rCtr x="18073" y="32361"/>
                                    </p:animMotion>
                                  </p:childTnLst>
                                </p:cTn>
                              </p:par>
                              <p:par>
                                <p:cTn id="60" presetID="0" presetClass="path" presetSubtype="0" accel="50000" decel="50000" fill="hold" nodeType="withEffect">
                                  <p:stCondLst>
                                    <p:cond delay="4800"/>
                                  </p:stCondLst>
                                  <p:childTnLst>
                                    <p:animMotion origin="layout" path="M 5.55556E-7 4.81481E-6 C 0.04097 -0.00278 0.16875 -0.03612 0.24618 -0.01713 C 0.32361 0.00185 0.37674 0.03101 0.46424 0.11435 C 0.55174 0.19768 0.70729 0.40601 0.77118 0.48287 " pathEditMode="relative" rAng="0" ptsTypes="aaaa">
                                      <p:cBhvr>
                                        <p:cTn id="61" dur="2000" fill="hold"/>
                                        <p:tgtEl>
                                          <p:spTgt spid="8"/>
                                        </p:tgtEl>
                                        <p:attrNameLst>
                                          <p:attrName>ppt_x</p:attrName>
                                          <p:attrName>ppt_y</p:attrName>
                                        </p:attrNameLst>
                                      </p:cBhvr>
                                      <p:rCtr x="38559" y="22338"/>
                                    </p:animMotion>
                                  </p:childTnLst>
                                </p:cTn>
                              </p:par>
                              <p:par>
                                <p:cTn id="62" presetID="59" presetClass="path" presetSubtype="0" accel="50000" decel="50000" fill="hold" nodeType="withEffect">
                                  <p:stCondLst>
                                    <p:cond delay="5600"/>
                                  </p:stCondLst>
                                  <p:childTnLst>
                                    <p:animMotion origin="layout" path="M 2.5E-6 -0.00023 C 0.00017 -0.05046 0.12656 -0.10254 0.16406 -0.16898 C 0.20156 -0.23495 0.12378 -0.39027 0.07656 -0.46828 " pathEditMode="relative" rAng="0" ptsTypes="fsf">
                                      <p:cBhvr>
                                        <p:cTn id="63" dur="2000" fill="hold"/>
                                        <p:tgtEl>
                                          <p:spTgt spid="10"/>
                                        </p:tgtEl>
                                        <p:attrNameLst>
                                          <p:attrName>ppt_x</p:attrName>
                                          <p:attrName>ppt_y</p:attrName>
                                        </p:attrNameLst>
                                      </p:cBhvr>
                                      <p:rCtr x="10069" y="-23403"/>
                                    </p:animMotion>
                                  </p:childTnLst>
                                </p:cTn>
                              </p:par>
                              <p:par>
                                <p:cTn id="64" presetID="0" presetClass="path" presetSubtype="0" accel="50000" decel="50000" fill="hold" nodeType="withEffect">
                                  <p:stCondLst>
                                    <p:cond delay="6900"/>
                                  </p:stCondLst>
                                  <p:childTnLst>
                                    <p:animMotion origin="layout" path="M -3.33333E-6 -2.22222E-6 C 0.01424 0.02847 0.07934 0.10417 0.08577 0.17292 C 0.09219 0.24167 0.01302 0.34445 0.0382 0.4125 C 0.06337 0.48056 0.19549 0.54584 0.23681 0.58102 " pathEditMode="relative" rAng="0" ptsTypes="aaaa">
                                      <p:cBhvr>
                                        <p:cTn id="65" dur="2000" fill="hold"/>
                                        <p:tgtEl>
                                          <p:spTgt spid="9"/>
                                        </p:tgtEl>
                                        <p:attrNameLst>
                                          <p:attrName>ppt_x</p:attrName>
                                          <p:attrName>ppt_y</p:attrName>
                                        </p:attrNameLst>
                                      </p:cBhvr>
                                      <p:rCtr x="11840" y="29051"/>
                                    </p:animMotion>
                                  </p:childTnLst>
                                </p:cTn>
                              </p:par>
                              <p:par>
                                <p:cTn id="66" presetID="44" presetClass="path" presetSubtype="0" accel="50000" decel="50000" fill="hold" nodeType="withEffect">
                                  <p:stCondLst>
                                    <p:cond delay="3100"/>
                                  </p:stCondLst>
                                  <p:childTnLst>
                                    <p:animMotion origin="layout" path="M -2.22222E-6 -1.11111E-6 L -0.07691 -0.05324 C -0.09305 -0.06528 -0.11719 -0.07199 -0.14236 -0.07199 C -0.171 -0.07199 -0.19392 -0.06528 -0.21007 -0.05324 L -0.2868 -1.11111E-6 " pathEditMode="relative" rAng="0" ptsTypes="FffFF">
                                      <p:cBhvr>
                                        <p:cTn id="67" dur="5800" fill="hold"/>
                                        <p:tgtEl>
                                          <p:spTgt spid="36"/>
                                        </p:tgtEl>
                                        <p:attrNameLst>
                                          <p:attrName>ppt_x</p:attrName>
                                          <p:attrName>ppt_y</p:attrName>
                                        </p:attrNameLst>
                                      </p:cBhvr>
                                      <p:rCtr x="-14340" y="-3611"/>
                                    </p:animMotion>
                                  </p:childTnLst>
                                </p:cTn>
                              </p:par>
                              <p:par>
                                <p:cTn id="68" presetID="35" presetClass="path" presetSubtype="0" accel="50000" decel="50000" fill="hold" nodeType="withEffect">
                                  <p:stCondLst>
                                    <p:cond delay="0"/>
                                  </p:stCondLst>
                                  <p:childTnLst>
                                    <p:animMotion origin="layout" path="M 2.77778E-7 -7.40741E-7 L 0.27934 -0.00116 " pathEditMode="relative" rAng="0" ptsTypes="AA">
                                      <p:cBhvr>
                                        <p:cTn id="69" dur="8900" fill="hold"/>
                                        <p:tgtEl>
                                          <p:spTgt spid="32"/>
                                        </p:tgtEl>
                                        <p:attrNameLst>
                                          <p:attrName>ppt_x</p:attrName>
                                          <p:attrName>ppt_y</p:attrName>
                                        </p:attrNameLst>
                                      </p:cBhvr>
                                      <p:rCtr x="13958" y="-69"/>
                                    </p:animMotion>
                                  </p:childTnLst>
                                </p:cTn>
                              </p:par>
                              <p:par>
                                <p:cTn id="70" presetID="10"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3000"/>
                                        <p:tgtEl>
                                          <p:spTgt spid="48"/>
                                        </p:tgtEl>
                                      </p:cBhvr>
                                    </p:animEffect>
                                  </p:childTnLst>
                                </p:cTn>
                              </p:par>
                            </p:childTnLst>
                          </p:cTn>
                        </p:par>
                        <p:par>
                          <p:cTn id="73" fill="hold">
                            <p:stCondLst>
                              <p:cond delay="17400"/>
                            </p:stCondLst>
                            <p:childTnLst>
                              <p:par>
                                <p:cTn id="74" presetID="22" presetClass="entr" presetSubtype="2"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right)">
                                      <p:cBhvr>
                                        <p:cTn id="76" dur="500"/>
                                        <p:tgtEl>
                                          <p:spTgt spid="46"/>
                                        </p:tgtEl>
                                      </p:cBhvr>
                                    </p:animEffect>
                                  </p:childTnLst>
                                </p:cTn>
                              </p:par>
                            </p:childTnLst>
                          </p:cTn>
                        </p:par>
                        <p:par>
                          <p:cTn id="77" fill="hold">
                            <p:stCondLst>
                              <p:cond delay="17900"/>
                            </p:stCondLst>
                            <p:childTnLst>
                              <p:par>
                                <p:cTn id="78" presetID="22" presetClass="entr" presetSubtype="2"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right)">
                                      <p:cBhvr>
                                        <p:cTn id="80" dur="500"/>
                                        <p:tgtEl>
                                          <p:spTgt spid="47"/>
                                        </p:tgtEl>
                                      </p:cBhvr>
                                    </p:animEffect>
                                  </p:childTnLst>
                                </p:cTn>
                              </p:par>
                            </p:childTnLst>
                          </p:cTn>
                        </p:par>
                        <p:par>
                          <p:cTn id="81" fill="hold">
                            <p:stCondLst>
                              <p:cond delay="18400"/>
                            </p:stCondLst>
                            <p:childTnLst>
                              <p:par>
                                <p:cTn id="82" presetID="22" presetClass="entr" presetSubtype="2" fill="hold"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ipe(right)">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73929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12239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345554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578281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616076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36771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889122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96762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273809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28264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lbum Cover">
    <p:spTree>
      <p:nvGrpSpPr>
        <p:cNvPr id="1" name=""/>
        <p:cNvGrpSpPr/>
        <p:nvPr/>
      </p:nvGrpSpPr>
      <p:grpSpPr>
        <a:xfrm>
          <a:off x="0" y="0"/>
          <a:ext cx="0" cy="0"/>
          <a:chOff x="0" y="0"/>
          <a:chExt cx="0" cy="0"/>
        </a:xfrm>
      </p:grpSpPr>
      <p:pic>
        <p:nvPicPr>
          <p:cNvPr id="7" name="Picture 37" descr="hands1"/>
          <p:cNvPicPr>
            <a:picLocks noChangeAspect="1" noChangeArrowheads="1"/>
          </p:cNvPicPr>
          <p:nvPr/>
        </p:nvPicPr>
        <p:blipFill>
          <a:blip r:embed="rId2">
            <a:extLst>
              <a:ext uri="{28A0092B-C50C-407E-A947-70E740481C1C}">
                <a14:useLocalDpi xmlns:a14="http://schemas.microsoft.com/office/drawing/2010/main" val="0"/>
              </a:ext>
            </a:extLst>
          </a:blip>
          <a:srcRect l="11940" t="8397"/>
          <a:stretch>
            <a:fillRect/>
          </a:stretch>
        </p:blipFill>
        <p:spPr bwMode="auto">
          <a:xfrm>
            <a:off x="0" y="0"/>
            <a:ext cx="12541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38" descr="v"/>
          <p:cNvSpPr>
            <a:spLocks noChangeArrowheads="1"/>
          </p:cNvSpPr>
          <p:nvPr/>
        </p:nvSpPr>
        <p:spPr bwMode="gray">
          <a:xfrm>
            <a:off x="371475" y="309563"/>
            <a:ext cx="895350" cy="895350"/>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TT" dirty="0">
              <a:solidFill>
                <a:srgbClr val="000000"/>
              </a:solidFill>
              <a:latin typeface="Arial" charset="0"/>
              <a:cs typeface="Arial" charset="0"/>
            </a:endParaRPr>
          </a:p>
        </p:txBody>
      </p:sp>
      <p:sp>
        <p:nvSpPr>
          <p:cNvPr id="10" name="Oval 39" descr="v1"/>
          <p:cNvSpPr>
            <a:spLocks noChangeArrowheads="1"/>
          </p:cNvSpPr>
          <p:nvPr/>
        </p:nvSpPr>
        <p:spPr bwMode="gray">
          <a:xfrm>
            <a:off x="371475" y="309563"/>
            <a:ext cx="895350" cy="895350"/>
          </a:xfrm>
          <a:prstGeom prst="ellipse">
            <a:avLst/>
          </a:prstGeom>
          <a:blipFill dpi="0" rotWithShape="1">
            <a:blip r:embed="rId4"/>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TT" dirty="0">
              <a:solidFill>
                <a:srgbClr val="000000"/>
              </a:solidFill>
              <a:latin typeface="Arial" charset="0"/>
              <a:cs typeface="Arial" charset="0"/>
            </a:endParaRPr>
          </a:p>
        </p:txBody>
      </p:sp>
      <p:sp>
        <p:nvSpPr>
          <p:cNvPr id="11" name="Oval 40" descr="v2"/>
          <p:cNvSpPr>
            <a:spLocks noChangeArrowheads="1"/>
          </p:cNvSpPr>
          <p:nvPr/>
        </p:nvSpPr>
        <p:spPr bwMode="gray">
          <a:xfrm>
            <a:off x="371475" y="309563"/>
            <a:ext cx="895350" cy="895350"/>
          </a:xfrm>
          <a:prstGeom prst="ellipse">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TT" dirty="0">
              <a:solidFill>
                <a:srgbClr val="000000"/>
              </a:solidFill>
              <a:latin typeface="Arial" charset="0"/>
              <a:cs typeface="Arial" charset="0"/>
            </a:endParaRPr>
          </a:p>
        </p:txBody>
      </p:sp>
      <p:sp>
        <p:nvSpPr>
          <p:cNvPr id="12" name="Oval 41" descr="a2"/>
          <p:cNvSpPr>
            <a:spLocks noChangeArrowheads="1"/>
          </p:cNvSpPr>
          <p:nvPr/>
        </p:nvSpPr>
        <p:spPr bwMode="gray">
          <a:xfrm>
            <a:off x="371475" y="309563"/>
            <a:ext cx="895350" cy="895350"/>
          </a:xfrm>
          <a:prstGeom prst="ellipse">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TT" dirty="0">
              <a:solidFill>
                <a:srgbClr val="000000"/>
              </a:solidFill>
              <a:latin typeface="Arial" charset="0"/>
              <a:cs typeface="Arial" charset="0"/>
            </a:endParaRPr>
          </a:p>
        </p:txBody>
      </p:sp>
      <p:pic>
        <p:nvPicPr>
          <p:cNvPr id="13" name="Picture 42" descr="drop"/>
          <p:cNvPicPr>
            <a:picLocks noChangeArrowheads="1"/>
          </p:cNvPicPr>
          <p:nvPr/>
        </p:nvPicPr>
        <p:blipFill>
          <a:blip r:embed="rId7">
            <a:lum bright="36000"/>
            <a:extLst>
              <a:ext uri="{28A0092B-C50C-407E-A947-70E740481C1C}">
                <a14:useLocalDpi xmlns:a14="http://schemas.microsoft.com/office/drawing/2010/main" val="0"/>
              </a:ext>
            </a:extLst>
          </a:blip>
          <a:srcRect/>
          <a:stretch>
            <a:fillRect/>
          </a:stretch>
        </p:blipFill>
        <p:spPr bwMode="gray">
          <a:xfrm>
            <a:off x="361950" y="307975"/>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14"/>
          <p:cNvGrpSpPr>
            <a:grpSpLocks/>
          </p:cNvGrpSpPr>
          <p:nvPr/>
        </p:nvGrpSpPr>
        <p:grpSpPr bwMode="auto">
          <a:xfrm rot="180292">
            <a:off x="6553200" y="5291138"/>
            <a:ext cx="2921000" cy="1566862"/>
            <a:chOff x="338" y="131"/>
            <a:chExt cx="1941" cy="762"/>
          </a:xfrm>
        </p:grpSpPr>
        <p:grpSp>
          <p:nvGrpSpPr>
            <p:cNvPr id="15" name="Group 115"/>
            <p:cNvGrpSpPr>
              <a:grpSpLocks/>
            </p:cNvGrpSpPr>
            <p:nvPr/>
          </p:nvGrpSpPr>
          <p:grpSpPr bwMode="auto">
            <a:xfrm>
              <a:off x="338" y="131"/>
              <a:ext cx="1575" cy="681"/>
              <a:chOff x="-1242" y="2661"/>
              <a:chExt cx="1451" cy="806"/>
            </a:xfrm>
          </p:grpSpPr>
          <p:pic>
            <p:nvPicPr>
              <p:cNvPr id="17" name="Picture 116"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7"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18" descr="cloud_b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75"/>
          <p:cNvGrpSpPr>
            <a:grpSpLocks/>
          </p:cNvGrpSpPr>
          <p:nvPr/>
        </p:nvGrpSpPr>
        <p:grpSpPr bwMode="auto">
          <a:xfrm>
            <a:off x="-457200" y="4648200"/>
            <a:ext cx="8848725" cy="2795588"/>
            <a:chOff x="-288" y="2928"/>
            <a:chExt cx="5574" cy="1761"/>
          </a:xfrm>
        </p:grpSpPr>
        <p:grpSp>
          <p:nvGrpSpPr>
            <p:cNvPr id="20" name="Group 114"/>
            <p:cNvGrpSpPr>
              <a:grpSpLocks/>
            </p:cNvGrpSpPr>
            <p:nvPr userDrawn="1"/>
          </p:nvGrpSpPr>
          <p:grpSpPr bwMode="auto">
            <a:xfrm rot="180292">
              <a:off x="-288" y="3264"/>
              <a:ext cx="2922" cy="1377"/>
              <a:chOff x="338" y="131"/>
              <a:chExt cx="1941" cy="762"/>
            </a:xfrm>
          </p:grpSpPr>
          <p:grpSp>
            <p:nvGrpSpPr>
              <p:cNvPr id="32" name="Group 115"/>
              <p:cNvGrpSpPr>
                <a:grpSpLocks/>
              </p:cNvGrpSpPr>
              <p:nvPr/>
            </p:nvGrpSpPr>
            <p:grpSpPr bwMode="auto">
              <a:xfrm>
                <a:off x="338" y="131"/>
                <a:ext cx="1575" cy="681"/>
                <a:chOff x="-1242" y="2661"/>
                <a:chExt cx="1451" cy="806"/>
              </a:xfrm>
            </p:grpSpPr>
            <p:pic>
              <p:nvPicPr>
                <p:cNvPr id="36" name="Picture 116"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17"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118" descr="cloud_b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14"/>
            <p:cNvGrpSpPr>
              <a:grpSpLocks/>
            </p:cNvGrpSpPr>
            <p:nvPr userDrawn="1"/>
          </p:nvGrpSpPr>
          <p:grpSpPr bwMode="auto">
            <a:xfrm rot="180292">
              <a:off x="3120" y="2928"/>
              <a:ext cx="2166" cy="1021"/>
              <a:chOff x="338" y="131"/>
              <a:chExt cx="1941" cy="762"/>
            </a:xfrm>
          </p:grpSpPr>
          <p:grpSp>
            <p:nvGrpSpPr>
              <p:cNvPr id="28" name="Group 115"/>
              <p:cNvGrpSpPr>
                <a:grpSpLocks/>
              </p:cNvGrpSpPr>
              <p:nvPr/>
            </p:nvGrpSpPr>
            <p:grpSpPr bwMode="auto">
              <a:xfrm>
                <a:off x="338" y="131"/>
                <a:ext cx="1575" cy="681"/>
                <a:chOff x="-1242" y="2661"/>
                <a:chExt cx="1451" cy="806"/>
              </a:xfrm>
            </p:grpSpPr>
            <p:pic>
              <p:nvPicPr>
                <p:cNvPr id="30" name="Picture 116"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7"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18" descr="cloud_b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114"/>
            <p:cNvGrpSpPr>
              <a:grpSpLocks/>
            </p:cNvGrpSpPr>
            <p:nvPr userDrawn="1"/>
          </p:nvGrpSpPr>
          <p:grpSpPr bwMode="auto">
            <a:xfrm rot="180292">
              <a:off x="1968" y="3312"/>
              <a:ext cx="2922" cy="1377"/>
              <a:chOff x="338" y="131"/>
              <a:chExt cx="1941" cy="762"/>
            </a:xfrm>
          </p:grpSpPr>
          <p:grpSp>
            <p:nvGrpSpPr>
              <p:cNvPr id="23" name="Group 115"/>
              <p:cNvGrpSpPr>
                <a:grpSpLocks/>
              </p:cNvGrpSpPr>
              <p:nvPr/>
            </p:nvGrpSpPr>
            <p:grpSpPr bwMode="auto">
              <a:xfrm>
                <a:off x="338" y="131"/>
                <a:ext cx="1575" cy="681"/>
                <a:chOff x="-1242" y="2661"/>
                <a:chExt cx="1451" cy="806"/>
              </a:xfrm>
            </p:grpSpPr>
            <p:pic>
              <p:nvPicPr>
                <p:cNvPr id="26" name="Picture 116"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 y="2661"/>
                  <a:ext cx="1085"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7" descr="cloud_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 y="2792"/>
                  <a:ext cx="124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18" descr="cloud_b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90" y="333"/>
                <a:ext cx="1189"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8" name="Picture 73" descr="2"/>
          <p:cNvPicPr>
            <a:picLocks noChangeAspect="1" noChangeArrowheads="1"/>
          </p:cNvPicPr>
          <p:nvPr/>
        </p:nvPicPr>
        <p:blipFill>
          <a:blip r:embed="rId10">
            <a:extLst>
              <a:ext uri="{28A0092B-C50C-407E-A947-70E740481C1C}">
                <a14:useLocalDpi xmlns:a14="http://schemas.microsoft.com/office/drawing/2010/main" val="0"/>
              </a:ext>
            </a:extLst>
          </a:blip>
          <a:srcRect r="26479"/>
          <a:stretch>
            <a:fillRect/>
          </a:stretch>
        </p:blipFill>
        <p:spPr bwMode="auto">
          <a:xfrm rot="222506">
            <a:off x="1219200" y="838200"/>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4"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1066800"/>
            <a:ext cx="3556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Grp="1"/>
          </p:cNvSpPr>
          <p:nvPr>
            <p:ph type="body" sz="quarter" idx="10"/>
          </p:nvPr>
        </p:nvSpPr>
        <p:spPr>
          <a:xfrm>
            <a:off x="2667000" y="5715000"/>
            <a:ext cx="4137200" cy="573314"/>
          </a:xfrm>
        </p:spPr>
        <p:txBody>
          <a:bodyPr tIns="0">
            <a:noAutofit/>
          </a:bodyPr>
          <a:lstStyle>
            <a:lvl1pPr marL="0" marR="0" indent="0" algn="ct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4" name="Rectangle 7"/>
          <p:cNvSpPr>
            <a:spLocks noGrp="1"/>
          </p:cNvSpPr>
          <p:nvPr>
            <p:ph type="title"/>
          </p:nvPr>
        </p:nvSpPr>
        <p:spPr>
          <a:xfrm>
            <a:off x="3733800" y="914400"/>
            <a:ext cx="5181600" cy="2057400"/>
          </a:xfrm>
        </p:spPr>
        <p:txBody>
          <a:bodyPr bIns="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a:defRPr lang="en-US" sz="4000" b="1" cap="none" spc="0" dirty="0">
                <a:ln w="11430"/>
                <a:solidFill>
                  <a:schemeClr val="tx1"/>
                </a:solidFill>
                <a:effectLst>
                  <a:reflection blurRad="6350" stA="55000" endA="300" endPos="45500" dir="5400000" sy="-100000" algn="bl" rotWithShape="0"/>
                </a:effectLst>
                <a:latin typeface="Lucida Calligraphy" pitchFamily="66" charset="0"/>
              </a:defRPr>
            </a:lvl1pPr>
            <a:extLst/>
          </a:lstStyle>
          <a:p>
            <a:r>
              <a:rPr lang="en-US"/>
              <a:t>Click to edit Master title style</a:t>
            </a:r>
            <a:endParaRPr lang="en-US" dirty="0"/>
          </a:p>
        </p:txBody>
      </p:sp>
      <p:sp>
        <p:nvSpPr>
          <p:cNvPr id="33" name="Picture Placeholder 57"/>
          <p:cNvSpPr>
            <a:spLocks noGrp="1"/>
          </p:cNvSpPr>
          <p:nvPr>
            <p:ph type="pic" sz="quarter" idx="19"/>
          </p:nvPr>
        </p:nvSpPr>
        <p:spPr>
          <a:xfrm>
            <a:off x="6412808" y="3460159"/>
            <a:ext cx="1390740" cy="1721441"/>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normAutofit/>
          </a:bodyPr>
          <a:lstStyle>
            <a:lvl1pPr marL="342900" indent="-342900" algn="l" rtl="0" eaLnBrk="1" latinLnBrk="0" hangingPunct="1">
              <a:spcBef>
                <a:spcPct val="20000"/>
              </a:spcBef>
              <a:buChar char="•"/>
              <a:defRPr lang="en-US" sz="2400">
                <a:solidFill>
                  <a:schemeClr val="tx1"/>
                </a:solidFill>
                <a:latin typeface="+mn-lt"/>
                <a:ea typeface="+mn-ea"/>
                <a:cs typeface="+mn-cs"/>
              </a:defRPr>
            </a:lvl1pPr>
          </a:lstStyle>
          <a:p>
            <a:pPr lvl="0"/>
            <a:r>
              <a:rPr lang="en-US" noProof="0" dirty="0"/>
              <a:t>Click icon to add picture</a:t>
            </a:r>
          </a:p>
        </p:txBody>
      </p:sp>
      <p:sp>
        <p:nvSpPr>
          <p:cNvPr id="35" name="Picture Placeholder 57"/>
          <p:cNvSpPr>
            <a:spLocks noGrp="1"/>
          </p:cNvSpPr>
          <p:nvPr>
            <p:ph type="pic" sz="quarter" idx="18"/>
          </p:nvPr>
        </p:nvSpPr>
        <p:spPr>
          <a:xfrm rot="21263981">
            <a:off x="3702534" y="3836325"/>
            <a:ext cx="1880033" cy="2078947"/>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normAutofit/>
          </a:bodyPr>
          <a:lstStyle>
            <a:lvl1pPr>
              <a:defRPr lang="en-US" sz="2400" dirty="0">
                <a:solidFill>
                  <a:schemeClr val="tx1"/>
                </a:solidFill>
                <a:latin typeface="+mn-lt"/>
                <a:ea typeface="+mn-ea"/>
                <a:cs typeface="+mn-cs"/>
              </a:defRPr>
            </a:lvl1pPr>
          </a:lstStyle>
          <a:p>
            <a:pPr lvl="0"/>
            <a:r>
              <a:rPr lang="en-US" noProof="0" dirty="0"/>
              <a:t>Click icon to add picture</a:t>
            </a:r>
          </a:p>
        </p:txBody>
      </p:sp>
      <p:sp>
        <p:nvSpPr>
          <p:cNvPr id="52" name="Picture Placeholder 57"/>
          <p:cNvSpPr>
            <a:spLocks noGrp="1"/>
          </p:cNvSpPr>
          <p:nvPr>
            <p:ph type="pic" sz="quarter" idx="20"/>
          </p:nvPr>
        </p:nvSpPr>
        <p:spPr>
          <a:xfrm rot="532850">
            <a:off x="574460" y="2027666"/>
            <a:ext cx="2611339" cy="3353466"/>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normAutofit/>
          </a:bodyPr>
          <a:lstStyle/>
          <a:p>
            <a:pPr lvl="0"/>
            <a:r>
              <a:rPr lang="en-US" noProof="0" dirty="0"/>
              <a:t>Click icon to add picture</a:t>
            </a:r>
          </a:p>
        </p:txBody>
      </p:sp>
      <p:sp>
        <p:nvSpPr>
          <p:cNvPr id="40" name="Rectangle 70"/>
          <p:cNvSpPr>
            <a:spLocks noGrp="1" noChangeArrowheads="1"/>
          </p:cNvSpPr>
          <p:nvPr>
            <p:ph type="dt" sz="half" idx="21"/>
          </p:nvPr>
        </p:nvSpPr>
        <p:spPr/>
        <p:txBody>
          <a:bodyPr/>
          <a:lstStyle>
            <a:lvl1pPr>
              <a:defRPr>
                <a:cs typeface="Arial" charset="0"/>
              </a:defRPr>
            </a:lvl1pPr>
          </a:lstStyle>
          <a:p>
            <a:pPr>
              <a:defRPr/>
            </a:pPr>
            <a:fld id="{CE1FB5A3-4B0D-4F33-9186-962D6295562C}" type="datetime1">
              <a:rPr lang="en-US"/>
              <a:pPr>
                <a:defRPr/>
              </a:pPr>
              <a:t>10/16/2024</a:t>
            </a:fld>
            <a:endParaRPr lang="en-US" dirty="0"/>
          </a:p>
        </p:txBody>
      </p:sp>
      <p:sp>
        <p:nvSpPr>
          <p:cNvPr id="41" name="Rectangle 71"/>
          <p:cNvSpPr>
            <a:spLocks noGrp="1" noChangeArrowheads="1"/>
          </p:cNvSpPr>
          <p:nvPr>
            <p:ph type="ftr" sz="quarter" idx="22"/>
          </p:nvPr>
        </p:nvSpPr>
        <p:spPr/>
        <p:txBody>
          <a:bodyPr/>
          <a:lstStyle>
            <a:lvl1pPr>
              <a:defRPr>
                <a:cs typeface="Arial" charset="0"/>
              </a:defRPr>
            </a:lvl1pPr>
          </a:lstStyle>
          <a:p>
            <a:pPr>
              <a:defRPr/>
            </a:pPr>
            <a:endParaRPr lang="en-US" dirty="0"/>
          </a:p>
        </p:txBody>
      </p:sp>
      <p:sp>
        <p:nvSpPr>
          <p:cNvPr id="42" name="Rectangle 72"/>
          <p:cNvSpPr>
            <a:spLocks noGrp="1" noChangeArrowheads="1"/>
          </p:cNvSpPr>
          <p:nvPr>
            <p:ph type="sldNum" sz="quarter" idx="23"/>
          </p:nvPr>
        </p:nvSpPr>
        <p:spPr/>
        <p:txBody>
          <a:bodyPr/>
          <a:lstStyle>
            <a:lvl1pPr>
              <a:defRPr>
                <a:cs typeface="Arial" charset="0"/>
              </a:defRPr>
            </a:lvl1pPr>
          </a:lstStyle>
          <a:p>
            <a:pPr>
              <a:defRPr/>
            </a:pPr>
            <a:fld id="{366E6C62-725C-403A-8324-2B4EFA783A3C}" type="slidenum">
              <a:rPr lang="en-US"/>
              <a:pPr>
                <a:defRPr/>
              </a:pPr>
              <a:t>‹#›</a:t>
            </a:fld>
            <a:endParaRPr lang="en-US" dirty="0"/>
          </a:p>
        </p:txBody>
      </p:sp>
    </p:spTree>
    <p:extLst>
      <p:ext uri="{BB962C8B-B14F-4D97-AF65-F5344CB8AC3E}">
        <p14:creationId xmlns:p14="http://schemas.microsoft.com/office/powerpoint/2010/main" val="2947078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1000"/>
                                        <p:tgtEl>
                                          <p:spTgt spid="10"/>
                                        </p:tgtEl>
                                      </p:cBhvr>
                                    </p:animEffect>
                                  </p:childTnLst>
                                </p:cTn>
                              </p:par>
                              <p:par>
                                <p:cTn id="11" presetID="22" presetClass="entr" presetSubtype="2" fill="hold" nodeType="withEffect">
                                  <p:stCondLst>
                                    <p:cond delay="190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par>
                                <p:cTn id="14" presetID="22" presetClass="entr" presetSubtype="2" fill="hold" nodeType="withEffect">
                                  <p:stCondLst>
                                    <p:cond delay="2400"/>
                                  </p:stCondLst>
                                  <p:childTnLst>
                                    <p:set>
                                      <p:cBhvr>
                                        <p:cTn id="15" dur="1" fill="hold">
                                          <p:stCondLst>
                                            <p:cond delay="0"/>
                                          </p:stCondLst>
                                        </p:cTn>
                                        <p:tgtEl>
                                          <p:spTgt spid="39"/>
                                        </p:tgtEl>
                                        <p:attrNameLst>
                                          <p:attrName>style.visibility</p:attrName>
                                        </p:attrNameLst>
                                      </p:cBhvr>
                                      <p:to>
                                        <p:strVal val="visible"/>
                                      </p:to>
                                    </p:set>
                                    <p:animEffect transition="in" filter="wipe(right)">
                                      <p:cBhvr>
                                        <p:cTn id="16" dur="500"/>
                                        <p:tgtEl>
                                          <p:spTgt spid="39"/>
                                        </p:tgtEl>
                                      </p:cBhvr>
                                    </p:animEffect>
                                  </p:childTnLst>
                                </p:cTn>
                              </p:par>
                              <p:par>
                                <p:cTn id="17" presetID="6" presetClass="entr" presetSubtype="32" fill="hold" grpId="0" nodeType="withEffect">
                                  <p:stCondLst>
                                    <p:cond delay="290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1000"/>
                                        <p:tgtEl>
                                          <p:spTgt spid="11"/>
                                        </p:tgtEl>
                                      </p:cBhvr>
                                    </p:animEffect>
                                  </p:childTnLst>
                                </p:cTn>
                              </p:par>
                              <p:par>
                                <p:cTn id="20" presetID="10" presetClass="entr" presetSubtype="0" fill="hold" grpId="0" nodeType="withEffect">
                                  <p:stCondLst>
                                    <p:cond delay="38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93330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BBC93-C261-4F19-8168-BCC8BF2E7908}"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540D-FFB3-4A90-90A8-53863E9260BD}" type="slidenum">
              <a:rPr lang="en-US" smtClean="0"/>
              <a:t>‹#›</a:t>
            </a:fld>
            <a:endParaRPr lang="en-US"/>
          </a:p>
        </p:txBody>
      </p:sp>
    </p:spTree>
    <p:extLst>
      <p:ext uri="{BB962C8B-B14F-4D97-AF65-F5344CB8AC3E}">
        <p14:creationId xmlns:p14="http://schemas.microsoft.com/office/powerpoint/2010/main" val="2299908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3" descr="C:\Users\mckell.quash\Documents\Work\Corp Sec\Circle 4.png">
            <a:extLst>
              <a:ext uri="{FF2B5EF4-FFF2-40B4-BE49-F238E27FC236}">
                <a16:creationId xmlns:a16="http://schemas.microsoft.com/office/drawing/2014/main" id="{E7B7CCA7-8DB6-62C1-3811-D2477839F7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4775" y="1206500"/>
            <a:ext cx="348932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ckell.quash\Documents\Work\Corp Sec\Circle 5.png">
            <a:extLst>
              <a:ext uri="{FF2B5EF4-FFF2-40B4-BE49-F238E27FC236}">
                <a16:creationId xmlns:a16="http://schemas.microsoft.com/office/drawing/2014/main" id="{BA27DA3D-7731-F5FA-8278-A61F5993E7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4775" y="1206500"/>
            <a:ext cx="3459163"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mckell.quash\Documents\Work\Corp Sec\Circle 3.png">
            <a:extLst>
              <a:ext uri="{FF2B5EF4-FFF2-40B4-BE49-F238E27FC236}">
                <a16:creationId xmlns:a16="http://schemas.microsoft.com/office/drawing/2014/main" id="{52554F23-C74F-950C-E09D-0394AA7286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63663" y="1206500"/>
            <a:ext cx="3471862"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mckell.quash\Documents\Work\Corp Sec\Circle 1.png">
            <a:extLst>
              <a:ext uri="{FF2B5EF4-FFF2-40B4-BE49-F238E27FC236}">
                <a16:creationId xmlns:a16="http://schemas.microsoft.com/office/drawing/2014/main" id="{E5037EED-7498-5406-C8A7-3566EC1A48A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60488" y="1201738"/>
            <a:ext cx="34734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C:\Users\mckell.quash\Documents\Work\Corp Sec\circle 2.png">
            <a:extLst>
              <a:ext uri="{FF2B5EF4-FFF2-40B4-BE49-F238E27FC236}">
                <a16:creationId xmlns:a16="http://schemas.microsoft.com/office/drawing/2014/main" id="{86A4C65F-BBDE-618F-A7B6-FC78CE33F14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57313" y="1201738"/>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Users\mckell.quash\Documents\Work\Corp Sec\Circle 6.png">
            <a:extLst>
              <a:ext uri="{FF2B5EF4-FFF2-40B4-BE49-F238E27FC236}">
                <a16:creationId xmlns:a16="http://schemas.microsoft.com/office/drawing/2014/main" id="{7FE3DF49-AF94-139C-5182-CB9E8AA511D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57313" y="1182688"/>
            <a:ext cx="3506787"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3BBC93-C261-4F19-8168-BCC8BF2E7908}"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540D-FFB3-4A90-90A8-53863E9260BD}" type="slidenum">
              <a:rPr lang="en-US" smtClean="0"/>
              <a:t>‹#›</a:t>
            </a:fld>
            <a:endParaRPr lang="en-US"/>
          </a:p>
        </p:txBody>
      </p:sp>
    </p:spTree>
    <p:extLst>
      <p:ext uri="{BB962C8B-B14F-4D97-AF65-F5344CB8AC3E}">
        <p14:creationId xmlns:p14="http://schemas.microsoft.com/office/powerpoint/2010/main" val="308065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30674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122672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dirty="0"/>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03609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50141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5">
            <a:alphaModFix amt="60000"/>
            <a:lum/>
          </a:blip>
          <a:srcRect/>
          <a:stretch>
            <a:fillRect/>
          </a:stretch>
        </a:blip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bwMode="white">
          <a:xfrm>
            <a:off x="1447800" y="152400"/>
            <a:ext cx="72390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noProof="1"/>
              <a:t>Click to edit Master title style</a:t>
            </a:r>
            <a:endParaRPr lang="en-US"/>
          </a:p>
        </p:txBody>
      </p:sp>
      <p:sp>
        <p:nvSpPr>
          <p:cNvPr id="9219" name="Rectangle 5"/>
          <p:cNvSpPr>
            <a:spLocks noGrp="1"/>
          </p:cNvSpPr>
          <p:nvPr>
            <p:ph type="body" idx="1"/>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TT" noProof="1"/>
              <a:t>Click to edit Master text styles</a:t>
            </a:r>
          </a:p>
          <a:p>
            <a:pPr lvl="1"/>
            <a:r>
              <a:rPr lang="en-TT" noProof="1"/>
              <a:t>Second level</a:t>
            </a:r>
          </a:p>
          <a:p>
            <a:pPr lvl="2"/>
            <a:r>
              <a:rPr lang="en-TT" noProof="1"/>
              <a:t>Third level</a:t>
            </a:r>
          </a:p>
          <a:p>
            <a:pPr lvl="3"/>
            <a:r>
              <a:rPr lang="en-TT" noProof="1"/>
              <a:t>Fourth level</a:t>
            </a:r>
          </a:p>
          <a:p>
            <a:pPr lvl="4"/>
            <a:r>
              <a:rPr lang="en-TT" noProof="1"/>
              <a:t>Fifth level</a:t>
            </a:r>
            <a:endParaRPr lang="en-US"/>
          </a:p>
        </p:txBody>
      </p:sp>
      <p:sp>
        <p:nvSpPr>
          <p:cNvPr id="3142" name="Rectangle 70"/>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solidFill>
                  <a:srgbClr val="000000"/>
                </a:solidFill>
                <a:latin typeface="+mn-lt"/>
                <a:cs typeface="+mn-cs"/>
              </a:defRPr>
            </a:lvl1pPr>
          </a:lstStyle>
          <a:p>
            <a:pPr fontAlgn="base">
              <a:spcBef>
                <a:spcPct val="0"/>
              </a:spcBef>
              <a:spcAft>
                <a:spcPct val="0"/>
              </a:spcAft>
              <a:defRPr/>
            </a:pPr>
            <a:fld id="{4A07FCEC-F37A-4955-AB5C-7A9F9D467C31}" type="datetime1">
              <a:rPr lang="en-US"/>
              <a:pPr fontAlgn="base">
                <a:spcBef>
                  <a:spcPct val="0"/>
                </a:spcBef>
                <a:spcAft>
                  <a:spcPct val="0"/>
                </a:spcAft>
                <a:defRPr/>
              </a:pPr>
              <a:t>10/16/2024</a:t>
            </a:fld>
            <a:endParaRPr lang="en-US" dirty="0"/>
          </a:p>
        </p:txBody>
      </p:sp>
      <p:sp>
        <p:nvSpPr>
          <p:cNvPr id="3143" name="Rectangle 71"/>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a:solidFill>
                  <a:srgbClr val="000000"/>
                </a:solidFill>
                <a:latin typeface="+mn-lt"/>
                <a:cs typeface="+mn-cs"/>
              </a:defRPr>
            </a:lvl1pPr>
          </a:lstStyle>
          <a:p>
            <a:pPr fontAlgn="base">
              <a:spcBef>
                <a:spcPct val="0"/>
              </a:spcBef>
              <a:spcAft>
                <a:spcPct val="0"/>
              </a:spcAft>
              <a:defRPr/>
            </a:pPr>
            <a:endParaRPr lang="en-US" dirty="0"/>
          </a:p>
        </p:txBody>
      </p:sp>
      <p:sp>
        <p:nvSpPr>
          <p:cNvPr id="3144" name="Rectangle 72"/>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latin typeface="+mn-lt"/>
                <a:cs typeface="+mn-cs"/>
              </a:defRPr>
            </a:lvl1pPr>
          </a:lstStyle>
          <a:p>
            <a:pPr fontAlgn="base">
              <a:spcBef>
                <a:spcPct val="0"/>
              </a:spcBef>
              <a:spcAft>
                <a:spcPct val="0"/>
              </a:spcAft>
              <a:defRPr/>
            </a:pPr>
            <a:fld id="{80C4822C-EDA6-4A7A-B34F-38EF82676B5B}"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426910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fade/>
  </p:transition>
  <p:txStyles>
    <p:titleStyle>
      <a:lvl1pPr algn="l" rtl="0" eaLnBrk="0" fontAlgn="base" hangingPunct="0">
        <a:spcBef>
          <a:spcPct val="0"/>
        </a:spcBef>
        <a:spcAft>
          <a:spcPct val="0"/>
        </a:spcAft>
        <a:defRPr sz="4000" b="1" cap="all">
          <a:solidFill>
            <a:srgbClr val="FFFFFF"/>
          </a:solidFill>
          <a:effectLst>
            <a:outerShdw blurRad="51000" dist="37000" dir="5400000" algn="tl" rotWithShape="0">
              <a:srgbClr val="000000">
                <a:alpha val="25000"/>
              </a:srgbClr>
            </a:outerShdw>
          </a:effectLst>
          <a:latin typeface="Arial" charset="0"/>
          <a:ea typeface="+mj-ea"/>
          <a:cs typeface="+mj-cs"/>
        </a:defRPr>
      </a:lvl1pPr>
      <a:lvl2pPr algn="l" rtl="0" eaLnBrk="0" fontAlgn="base" hangingPunct="0">
        <a:spcBef>
          <a:spcPct val="0"/>
        </a:spcBef>
        <a:spcAft>
          <a:spcPct val="0"/>
        </a:spcAft>
        <a:defRPr sz="4000" b="1">
          <a:solidFill>
            <a:srgbClr val="FFFFFF"/>
          </a:solidFill>
          <a:latin typeface="Arial" charset="0"/>
        </a:defRPr>
      </a:lvl2pPr>
      <a:lvl3pPr algn="l" rtl="0" eaLnBrk="0" fontAlgn="base" hangingPunct="0">
        <a:spcBef>
          <a:spcPct val="0"/>
        </a:spcBef>
        <a:spcAft>
          <a:spcPct val="0"/>
        </a:spcAft>
        <a:defRPr sz="4000" b="1">
          <a:solidFill>
            <a:srgbClr val="FFFFFF"/>
          </a:solidFill>
          <a:latin typeface="Arial" charset="0"/>
        </a:defRPr>
      </a:lvl3pPr>
      <a:lvl4pPr algn="l" rtl="0" eaLnBrk="0" fontAlgn="base" hangingPunct="0">
        <a:spcBef>
          <a:spcPct val="0"/>
        </a:spcBef>
        <a:spcAft>
          <a:spcPct val="0"/>
        </a:spcAft>
        <a:defRPr sz="4000" b="1">
          <a:solidFill>
            <a:srgbClr val="FFFFFF"/>
          </a:solidFill>
          <a:latin typeface="Arial" charset="0"/>
        </a:defRPr>
      </a:lvl4pPr>
      <a:lvl5pPr algn="l" rtl="0" eaLnBrk="0" fontAlgn="base" hangingPunct="0">
        <a:spcBef>
          <a:spcPct val="0"/>
        </a:spcBef>
        <a:spcAft>
          <a:spcPct val="0"/>
        </a:spcAft>
        <a:defRPr sz="4000" b="1">
          <a:solidFill>
            <a:srgbClr val="FFFFFF"/>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Font typeface="Georgia" pitchFamily="1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Georgia" pitchFamily="18"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Font typeface="Georgia" pitchFamily="18"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Font typeface="Georgia" pitchFamily="18" charset="0"/>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fontAlgn="base">
              <a:spcBef>
                <a:spcPct val="0"/>
              </a:spcBef>
              <a:spcAft>
                <a:spcPct val="0"/>
              </a:spcAft>
              <a:defRPr/>
            </a:pPr>
            <a:fld id="{4A07FCEC-F37A-4955-AB5C-7A9F9D467C31}" type="datetime1">
              <a:rPr lang="en-US" smtClean="0"/>
              <a:pPr fontAlgn="base">
                <a:spcBef>
                  <a:spcPct val="0"/>
                </a:spcBef>
                <a:spcAft>
                  <a:spcPct val="0"/>
                </a:spcAft>
                <a:defRPr/>
              </a:pPr>
              <a:t>10/16/2024</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fontAlgn="base">
              <a:spcBef>
                <a:spcPct val="0"/>
              </a:spcBef>
              <a:spcAft>
                <a:spcPct val="0"/>
              </a:spcAft>
              <a:defRPr/>
            </a:pPr>
            <a:fld id="{80C4822C-EDA6-4A7A-B34F-38EF82676B5B}"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4159002880"/>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ransition>
    <p:fade/>
  </p:transition>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emf"/><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tt/url?sa=i&amp;source=images&amp;cd=&amp;cad=rja&amp;docid=u1GHlIy7aR_YYM&amp;tbnid=sZV3aSd6t2FX5M:&amp;ved=0CAgQjRwwADhx&amp;url=http://www.continuumfp.com.au/wills-in-estate-planning/&amp;ei=zzuRUf3IGpDa9ATCkoCwCA&amp;psig=AFQjCNHYpyZ57tuVqTShmnNKXKhesTdH5w&amp;ust=1368558927490040"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tt/url?sa=i&amp;source=images&amp;cd=&amp;cad=rja&amp;docid=u1GHlIy7aR_YYM&amp;tbnid=sZV3aSd6t2FX5M:&amp;ved=0CAgQjRwwADhx&amp;url=http://www.continuumfp.com.au/wills-in-estate-planning/&amp;ei=zzuRUf3IGpDa9ATCkoCwCA&amp;psig=AFQjCNHYpyZ57tuVqTShmnNKXKhesTdH5w&amp;ust=1368558927490040"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tt/url?sa=i&amp;source=images&amp;cd=&amp;cad=rja&amp;docid=u1GHlIy7aR_YYM&amp;tbnid=sZV3aSd6t2FX5M:&amp;ved=0CAgQjRwwADhx&amp;url=http://www.continuumfp.com.au/wills-in-estate-planning/&amp;ei=zzuRUf3IGpDa9ATCkoCwCA&amp;psig=AFQjCNHYpyZ57tuVqTShmnNKXKhesTdH5w&amp;ust=1368558927490040"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tt/url?sa=i&amp;source=images&amp;cd=&amp;cad=rja&amp;docid=u1GHlIy7aR_YYM&amp;tbnid=sZV3aSd6t2FX5M:&amp;ved=0CAgQjRwwADhx&amp;url=http://www.continuumfp.com.au/wills-in-estate-planning/&amp;ei=zzuRUf3IGpDa9ATCkoCwCA&amp;psig=AFQjCNHYpyZ57tuVqTShmnNKXKhesTdH5w&amp;ust=136855892749004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E644B6-FF0E-5D34-05CD-C0486F7055B9}"/>
              </a:ext>
            </a:extLst>
          </p:cNvPr>
          <p:cNvGrpSpPr/>
          <p:nvPr/>
        </p:nvGrpSpPr>
        <p:grpSpPr>
          <a:xfrm>
            <a:off x="2514600" y="1810444"/>
            <a:ext cx="4724400" cy="3924526"/>
            <a:chOff x="2599531" y="1333726"/>
            <a:chExt cx="5314950" cy="5257800"/>
          </a:xfrm>
        </p:grpSpPr>
        <p:sp>
          <p:nvSpPr>
            <p:cNvPr id="6" name="Arc 2">
              <a:extLst>
                <a:ext uri="{FF2B5EF4-FFF2-40B4-BE49-F238E27FC236}">
                  <a16:creationId xmlns:a16="http://schemas.microsoft.com/office/drawing/2014/main" id="{8DBDBF85-60EB-1628-3DA6-05637F47C21B}"/>
                </a:ext>
              </a:extLst>
            </p:cNvPr>
            <p:cNvSpPr>
              <a:spLocks/>
            </p:cNvSpPr>
            <p:nvPr/>
          </p:nvSpPr>
          <p:spPr bwMode="gray">
            <a:xfrm rot="692470">
              <a:off x="4637881" y="2425926"/>
              <a:ext cx="1382713" cy="1074738"/>
            </a:xfrm>
            <a:custGeom>
              <a:avLst/>
              <a:gdLst>
                <a:gd name="G0" fmla="+- 6155 0 0"/>
                <a:gd name="G1" fmla="+- 21600 0 0"/>
                <a:gd name="G2" fmla="+- 21600 0 0"/>
                <a:gd name="T0" fmla="*/ 0 w 12831"/>
                <a:gd name="T1" fmla="*/ 896 h 21600"/>
                <a:gd name="T2" fmla="*/ 12831 w 12831"/>
                <a:gd name="T3" fmla="*/ 1058 h 21600"/>
                <a:gd name="T4" fmla="*/ 6155 w 12831"/>
                <a:gd name="T5" fmla="*/ 21600 h 21600"/>
              </a:gdLst>
              <a:ahLst/>
              <a:cxnLst>
                <a:cxn ang="0">
                  <a:pos x="T0" y="T1"/>
                </a:cxn>
                <a:cxn ang="0">
                  <a:pos x="T2" y="T3"/>
                </a:cxn>
                <a:cxn ang="0">
                  <a:pos x="T4" y="T5"/>
                </a:cxn>
              </a:cxnLst>
              <a:rect l="0" t="0" r="r" b="b"/>
              <a:pathLst>
                <a:path w="12831" h="21600" fill="none" extrusionOk="0">
                  <a:moveTo>
                    <a:pt x="-1" y="895"/>
                  </a:moveTo>
                  <a:cubicBezTo>
                    <a:pt x="1997" y="301"/>
                    <a:pt x="4070" y="-1"/>
                    <a:pt x="6155" y="0"/>
                  </a:cubicBezTo>
                  <a:cubicBezTo>
                    <a:pt x="8422" y="0"/>
                    <a:pt x="10675" y="356"/>
                    <a:pt x="12831" y="1057"/>
                  </a:cubicBezTo>
                </a:path>
                <a:path w="12831" h="21600" stroke="0" extrusionOk="0">
                  <a:moveTo>
                    <a:pt x="-1" y="895"/>
                  </a:moveTo>
                  <a:cubicBezTo>
                    <a:pt x="1997" y="301"/>
                    <a:pt x="4070" y="-1"/>
                    <a:pt x="6155" y="0"/>
                  </a:cubicBezTo>
                  <a:cubicBezTo>
                    <a:pt x="8422" y="0"/>
                    <a:pt x="10675" y="356"/>
                    <a:pt x="12831" y="1057"/>
                  </a:cubicBezTo>
                  <a:lnTo>
                    <a:pt x="6155" y="21600"/>
                  </a:lnTo>
                  <a:close/>
                </a:path>
              </a:pathLst>
            </a:custGeom>
            <a:noFill/>
            <a:ln w="9525">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grpSp>
          <p:nvGrpSpPr>
            <p:cNvPr id="7" name="Group 3">
              <a:extLst>
                <a:ext uri="{FF2B5EF4-FFF2-40B4-BE49-F238E27FC236}">
                  <a16:creationId xmlns:a16="http://schemas.microsoft.com/office/drawing/2014/main" id="{0C17CDA2-663D-5FA2-D921-F3B68BF4C51A}"/>
                </a:ext>
              </a:extLst>
            </p:cNvPr>
            <p:cNvGrpSpPr>
              <a:grpSpLocks/>
            </p:cNvGrpSpPr>
            <p:nvPr/>
          </p:nvGrpSpPr>
          <p:grpSpPr bwMode="auto">
            <a:xfrm>
              <a:off x="3504406" y="5677126"/>
              <a:ext cx="3581400" cy="914400"/>
              <a:chOff x="2309" y="1872"/>
              <a:chExt cx="1915" cy="749"/>
            </a:xfrm>
          </p:grpSpPr>
          <p:pic>
            <p:nvPicPr>
              <p:cNvPr id="44" name="Picture 4" descr="shadow_1_m">
                <a:extLst>
                  <a:ext uri="{FF2B5EF4-FFF2-40B4-BE49-F238E27FC236}">
                    <a16:creationId xmlns:a16="http://schemas.microsoft.com/office/drawing/2014/main" id="{74D318FC-2A66-B8D4-08EE-5D4E15CFACC5}"/>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gray">
              <a:xfrm>
                <a:off x="2309" y="2352"/>
                <a:ext cx="1915" cy="269"/>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5">
                <a:extLst>
                  <a:ext uri="{FF2B5EF4-FFF2-40B4-BE49-F238E27FC236}">
                    <a16:creationId xmlns:a16="http://schemas.microsoft.com/office/drawing/2014/main" id="{FEA273F0-BD63-A4C6-BF6A-4A4C955C23C3}"/>
                  </a:ext>
                </a:extLst>
              </p:cNvPr>
              <p:cNvGrpSpPr>
                <a:grpSpLocks/>
              </p:cNvGrpSpPr>
              <p:nvPr/>
            </p:nvGrpSpPr>
            <p:grpSpPr bwMode="auto">
              <a:xfrm>
                <a:off x="2310" y="1872"/>
                <a:ext cx="1901" cy="645"/>
                <a:chOff x="2310" y="1872"/>
                <a:chExt cx="1901" cy="645"/>
              </a:xfrm>
            </p:grpSpPr>
            <p:sp>
              <p:nvSpPr>
                <p:cNvPr id="48" name="Oval 6">
                  <a:extLst>
                    <a:ext uri="{FF2B5EF4-FFF2-40B4-BE49-F238E27FC236}">
                      <a16:creationId xmlns:a16="http://schemas.microsoft.com/office/drawing/2014/main" id="{A63C2766-25EE-770A-228F-606E39A67201}"/>
                    </a:ext>
                  </a:extLst>
                </p:cNvPr>
                <p:cNvSpPr>
                  <a:spLocks noChangeArrowheads="1"/>
                </p:cNvSpPr>
                <p:nvPr/>
              </p:nvSpPr>
              <p:spPr bwMode="gray">
                <a:xfrm>
                  <a:off x="2316" y="1872"/>
                  <a:ext cx="1895" cy="645"/>
                </a:xfrm>
                <a:prstGeom prst="ellipse">
                  <a:avLst/>
                </a:prstGeom>
                <a:gradFill rotWithShape="1">
                  <a:gsLst>
                    <a:gs pos="0">
                      <a:srgbClr val="C0C0C0">
                        <a:gamma/>
                        <a:shade val="63529"/>
                        <a:invGamma/>
                      </a:srgbClr>
                    </a:gs>
                    <a:gs pos="50000">
                      <a:srgbClr val="C0C0C0"/>
                    </a:gs>
                    <a:gs pos="100000">
                      <a:srgbClr val="C0C0C0">
                        <a:gamma/>
                        <a:shade val="63529"/>
                        <a:invGamma/>
                      </a:srgbClr>
                    </a:gs>
                  </a:gsLst>
                  <a:lin ang="0" scaled="1"/>
                </a:gradFill>
                <a:ln>
                  <a:noFill/>
                </a:ln>
                <a:effectLst/>
                <a:extLst>
                  <a:ext uri="{91240B29-F687-4F45-9708-019B960494DF}">
                    <a14:hiddenLine xmlns:a14="http://schemas.microsoft.com/office/drawing/2010/main" w="9525" algn="ctr">
                      <a:solidFill>
                        <a:srgbClr val="FFFFFF">
                          <a:alpha val="50000"/>
                        </a:srgbClr>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49" name="Oval 7">
                  <a:extLst>
                    <a:ext uri="{FF2B5EF4-FFF2-40B4-BE49-F238E27FC236}">
                      <a16:creationId xmlns:a16="http://schemas.microsoft.com/office/drawing/2014/main" id="{8EED1A8A-A8AE-DD4E-2F67-2780B4C0EBBA}"/>
                    </a:ext>
                  </a:extLst>
                </p:cNvPr>
                <p:cNvSpPr>
                  <a:spLocks noChangeArrowheads="1"/>
                </p:cNvSpPr>
                <p:nvPr/>
              </p:nvSpPr>
              <p:spPr bwMode="gray">
                <a:xfrm>
                  <a:off x="2310" y="1872"/>
                  <a:ext cx="1901" cy="555"/>
                </a:xfrm>
                <a:prstGeom prst="ellipse">
                  <a:avLst/>
                </a:prstGeom>
                <a:gradFill rotWithShape="1">
                  <a:gsLst>
                    <a:gs pos="0">
                      <a:srgbClr val="C0C0C0"/>
                    </a:gs>
                    <a:gs pos="100000">
                      <a:srgbClr val="C0C0C0">
                        <a:gamma/>
                        <a:tint val="33725"/>
                        <a:invGamma/>
                      </a:srgbClr>
                    </a:gs>
                  </a:gsLst>
                  <a:lin ang="5400000" scaled="1"/>
                </a:gradFill>
                <a:ln w="9525" algn="ctr">
                  <a:solidFill>
                    <a:srgbClr val="FFFFFF">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grpSp>
        </p:grpSp>
        <p:sp>
          <p:nvSpPr>
            <p:cNvPr id="8" name="Freeform 8">
              <a:extLst>
                <a:ext uri="{FF2B5EF4-FFF2-40B4-BE49-F238E27FC236}">
                  <a16:creationId xmlns:a16="http://schemas.microsoft.com/office/drawing/2014/main" id="{2FB2C856-BF8B-D870-EE85-1436A6E0BBC9}"/>
                </a:ext>
              </a:extLst>
            </p:cNvPr>
            <p:cNvSpPr>
              <a:spLocks/>
            </p:cNvSpPr>
            <p:nvPr/>
          </p:nvSpPr>
          <p:spPr bwMode="gray">
            <a:xfrm>
              <a:off x="4342606" y="1333726"/>
              <a:ext cx="2200275" cy="4800600"/>
            </a:xfrm>
            <a:custGeom>
              <a:avLst/>
              <a:gdLst>
                <a:gd name="T0" fmla="*/ 682 w 1416"/>
                <a:gd name="T1" fmla="*/ 350 h 3094"/>
                <a:gd name="T2" fmla="*/ 720 w 1416"/>
                <a:gd name="T3" fmla="*/ 242 h 3094"/>
                <a:gd name="T4" fmla="*/ 660 w 1416"/>
                <a:gd name="T5" fmla="*/ 39 h 3094"/>
                <a:gd name="T6" fmla="*/ 409 w 1416"/>
                <a:gd name="T7" fmla="*/ 118 h 3094"/>
                <a:gd name="T8" fmla="*/ 330 w 1416"/>
                <a:gd name="T9" fmla="*/ 348 h 3094"/>
                <a:gd name="T10" fmla="*/ 319 w 1416"/>
                <a:gd name="T11" fmla="*/ 450 h 3094"/>
                <a:gd name="T12" fmla="*/ 42 w 1416"/>
                <a:gd name="T13" fmla="*/ 826 h 3094"/>
                <a:gd name="T14" fmla="*/ 126 w 1416"/>
                <a:gd name="T15" fmla="*/ 994 h 3094"/>
                <a:gd name="T16" fmla="*/ 397 w 1416"/>
                <a:gd name="T17" fmla="*/ 1105 h 3094"/>
                <a:gd name="T18" fmla="*/ 126 w 1416"/>
                <a:gd name="T19" fmla="*/ 879 h 3094"/>
                <a:gd name="T20" fmla="*/ 348 w 1416"/>
                <a:gd name="T21" fmla="*/ 655 h 3094"/>
                <a:gd name="T22" fmla="*/ 480 w 1416"/>
                <a:gd name="T23" fmla="*/ 957 h 3094"/>
                <a:gd name="T24" fmla="*/ 336 w 1416"/>
                <a:gd name="T25" fmla="*/ 1212 h 3094"/>
                <a:gd name="T26" fmla="*/ 343 w 1416"/>
                <a:gd name="T27" fmla="*/ 1683 h 3094"/>
                <a:gd name="T28" fmla="*/ 462 w 1416"/>
                <a:gd name="T29" fmla="*/ 2019 h 3094"/>
                <a:gd name="T30" fmla="*/ 427 w 1416"/>
                <a:gd name="T31" fmla="*/ 2716 h 3094"/>
                <a:gd name="T32" fmla="*/ 354 w 1416"/>
                <a:gd name="T33" fmla="*/ 2784 h 3094"/>
                <a:gd name="T34" fmla="*/ 376 w 1416"/>
                <a:gd name="T35" fmla="*/ 3013 h 3094"/>
                <a:gd name="T36" fmla="*/ 402 w 1416"/>
                <a:gd name="T37" fmla="*/ 2959 h 3094"/>
                <a:gd name="T38" fmla="*/ 430 w 1416"/>
                <a:gd name="T39" fmla="*/ 2925 h 3094"/>
                <a:gd name="T40" fmla="*/ 628 w 1416"/>
                <a:gd name="T41" fmla="*/ 3094 h 3094"/>
                <a:gd name="T42" fmla="*/ 636 w 1416"/>
                <a:gd name="T43" fmla="*/ 3036 h 3094"/>
                <a:gd name="T44" fmla="*/ 604 w 1416"/>
                <a:gd name="T45" fmla="*/ 2913 h 3094"/>
                <a:gd name="T46" fmla="*/ 619 w 1416"/>
                <a:gd name="T47" fmla="*/ 2146 h 3094"/>
                <a:gd name="T48" fmla="*/ 639 w 1416"/>
                <a:gd name="T49" fmla="*/ 1968 h 3094"/>
                <a:gd name="T50" fmla="*/ 724 w 1416"/>
                <a:gd name="T51" fmla="*/ 1692 h 3094"/>
                <a:gd name="T52" fmla="*/ 772 w 1416"/>
                <a:gd name="T53" fmla="*/ 1138 h 3094"/>
                <a:gd name="T54" fmla="*/ 712 w 1416"/>
                <a:gd name="T55" fmla="*/ 816 h 3094"/>
                <a:gd name="T56" fmla="*/ 820 w 1416"/>
                <a:gd name="T57" fmla="*/ 934 h 3094"/>
                <a:gd name="T58" fmla="*/ 1060 w 1416"/>
                <a:gd name="T59" fmla="*/ 838 h 3094"/>
                <a:gd name="T60" fmla="*/ 1314 w 1416"/>
                <a:gd name="T61" fmla="*/ 592 h 3094"/>
                <a:gd name="T62" fmla="*/ 1414 w 1416"/>
                <a:gd name="T63" fmla="*/ 445 h 3094"/>
                <a:gd name="T64" fmla="*/ 1288 w 1416"/>
                <a:gd name="T65" fmla="*/ 501 h 3094"/>
                <a:gd name="T66" fmla="*/ 1234 w 1416"/>
                <a:gd name="T67" fmla="*/ 445 h 3094"/>
                <a:gd name="T68" fmla="*/ 1167 w 1416"/>
                <a:gd name="T69" fmla="*/ 573 h 3094"/>
                <a:gd name="T70" fmla="*/ 775 w 1416"/>
                <a:gd name="T71" fmla="*/ 607 h 3094"/>
                <a:gd name="T72" fmla="*/ 664 w 1416"/>
                <a:gd name="T73" fmla="*/ 439 h 3094"/>
                <a:gd name="T74" fmla="*/ 609 w 1416"/>
                <a:gd name="T75" fmla="*/ 378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6" h="3094">
                  <a:moveTo>
                    <a:pt x="609" y="378"/>
                  </a:moveTo>
                  <a:cubicBezTo>
                    <a:pt x="609" y="378"/>
                    <a:pt x="645" y="364"/>
                    <a:pt x="682" y="350"/>
                  </a:cubicBezTo>
                  <a:cubicBezTo>
                    <a:pt x="672" y="314"/>
                    <a:pt x="692" y="278"/>
                    <a:pt x="692" y="278"/>
                  </a:cubicBezTo>
                  <a:cubicBezTo>
                    <a:pt x="698" y="260"/>
                    <a:pt x="715" y="264"/>
                    <a:pt x="720" y="242"/>
                  </a:cubicBezTo>
                  <a:cubicBezTo>
                    <a:pt x="746" y="212"/>
                    <a:pt x="730" y="180"/>
                    <a:pt x="720" y="146"/>
                  </a:cubicBezTo>
                  <a:cubicBezTo>
                    <a:pt x="732" y="106"/>
                    <a:pt x="703" y="61"/>
                    <a:pt x="660" y="39"/>
                  </a:cubicBezTo>
                  <a:cubicBezTo>
                    <a:pt x="617" y="10"/>
                    <a:pt x="531" y="0"/>
                    <a:pt x="483" y="16"/>
                  </a:cubicBezTo>
                  <a:cubicBezTo>
                    <a:pt x="435" y="32"/>
                    <a:pt x="422" y="83"/>
                    <a:pt x="409" y="118"/>
                  </a:cubicBezTo>
                  <a:lnTo>
                    <a:pt x="384" y="223"/>
                  </a:lnTo>
                  <a:cubicBezTo>
                    <a:pt x="384" y="223"/>
                    <a:pt x="376" y="324"/>
                    <a:pt x="330" y="348"/>
                  </a:cubicBezTo>
                  <a:cubicBezTo>
                    <a:pt x="386" y="358"/>
                    <a:pt x="415" y="391"/>
                    <a:pt x="415" y="391"/>
                  </a:cubicBezTo>
                  <a:lnTo>
                    <a:pt x="319" y="450"/>
                  </a:lnTo>
                  <a:lnTo>
                    <a:pt x="244" y="550"/>
                  </a:lnTo>
                  <a:lnTo>
                    <a:pt x="42" y="826"/>
                  </a:lnTo>
                  <a:cubicBezTo>
                    <a:pt x="2" y="886"/>
                    <a:pt x="0" y="892"/>
                    <a:pt x="4" y="907"/>
                  </a:cubicBezTo>
                  <a:cubicBezTo>
                    <a:pt x="8" y="922"/>
                    <a:pt x="70" y="943"/>
                    <a:pt x="126" y="994"/>
                  </a:cubicBezTo>
                  <a:lnTo>
                    <a:pt x="368" y="1150"/>
                  </a:lnTo>
                  <a:lnTo>
                    <a:pt x="397" y="1105"/>
                  </a:lnTo>
                  <a:lnTo>
                    <a:pt x="265" y="1008"/>
                  </a:lnTo>
                  <a:lnTo>
                    <a:pt x="126" y="879"/>
                  </a:lnTo>
                  <a:lnTo>
                    <a:pt x="147" y="841"/>
                  </a:lnTo>
                  <a:cubicBezTo>
                    <a:pt x="147" y="841"/>
                    <a:pt x="247" y="748"/>
                    <a:pt x="348" y="655"/>
                  </a:cubicBezTo>
                  <a:cubicBezTo>
                    <a:pt x="384" y="708"/>
                    <a:pt x="404" y="724"/>
                    <a:pt x="426" y="774"/>
                  </a:cubicBezTo>
                  <a:cubicBezTo>
                    <a:pt x="448" y="824"/>
                    <a:pt x="484" y="902"/>
                    <a:pt x="480" y="957"/>
                  </a:cubicBezTo>
                  <a:lnTo>
                    <a:pt x="399" y="1102"/>
                  </a:lnTo>
                  <a:lnTo>
                    <a:pt x="336" y="1212"/>
                  </a:lnTo>
                  <a:cubicBezTo>
                    <a:pt x="322" y="1244"/>
                    <a:pt x="314" y="1268"/>
                    <a:pt x="315" y="1293"/>
                  </a:cubicBezTo>
                  <a:cubicBezTo>
                    <a:pt x="316" y="1318"/>
                    <a:pt x="334" y="1618"/>
                    <a:pt x="343" y="1683"/>
                  </a:cubicBezTo>
                  <a:lnTo>
                    <a:pt x="367" y="1686"/>
                  </a:lnTo>
                  <a:cubicBezTo>
                    <a:pt x="367" y="1686"/>
                    <a:pt x="414" y="1852"/>
                    <a:pt x="462" y="2019"/>
                  </a:cubicBezTo>
                  <a:cubicBezTo>
                    <a:pt x="417" y="2130"/>
                    <a:pt x="413" y="2159"/>
                    <a:pt x="409" y="2274"/>
                  </a:cubicBezTo>
                  <a:cubicBezTo>
                    <a:pt x="405" y="2389"/>
                    <a:pt x="430" y="2635"/>
                    <a:pt x="427" y="2716"/>
                  </a:cubicBezTo>
                  <a:lnTo>
                    <a:pt x="402" y="2755"/>
                  </a:lnTo>
                  <a:lnTo>
                    <a:pt x="354" y="2784"/>
                  </a:lnTo>
                  <a:cubicBezTo>
                    <a:pt x="354" y="2784"/>
                    <a:pt x="347" y="2819"/>
                    <a:pt x="340" y="2854"/>
                  </a:cubicBezTo>
                  <a:cubicBezTo>
                    <a:pt x="375" y="2899"/>
                    <a:pt x="376" y="3013"/>
                    <a:pt x="376" y="3013"/>
                  </a:cubicBezTo>
                  <a:lnTo>
                    <a:pt x="393" y="3009"/>
                  </a:lnTo>
                  <a:lnTo>
                    <a:pt x="402" y="2959"/>
                  </a:lnTo>
                  <a:lnTo>
                    <a:pt x="424" y="2961"/>
                  </a:lnTo>
                  <a:lnTo>
                    <a:pt x="430" y="2925"/>
                  </a:lnTo>
                  <a:lnTo>
                    <a:pt x="487" y="3058"/>
                  </a:lnTo>
                  <a:cubicBezTo>
                    <a:pt x="520" y="3086"/>
                    <a:pt x="599" y="3091"/>
                    <a:pt x="628" y="3094"/>
                  </a:cubicBezTo>
                  <a:lnTo>
                    <a:pt x="661" y="3075"/>
                  </a:lnTo>
                  <a:lnTo>
                    <a:pt x="636" y="3036"/>
                  </a:lnTo>
                  <a:lnTo>
                    <a:pt x="690" y="3021"/>
                  </a:lnTo>
                  <a:lnTo>
                    <a:pt x="604" y="2913"/>
                  </a:lnTo>
                  <a:cubicBezTo>
                    <a:pt x="578" y="2861"/>
                    <a:pt x="574" y="2833"/>
                    <a:pt x="532" y="2710"/>
                  </a:cubicBezTo>
                  <a:cubicBezTo>
                    <a:pt x="534" y="2582"/>
                    <a:pt x="602" y="2260"/>
                    <a:pt x="619" y="2146"/>
                  </a:cubicBezTo>
                  <a:cubicBezTo>
                    <a:pt x="635" y="2031"/>
                    <a:pt x="634" y="2055"/>
                    <a:pt x="637" y="2025"/>
                  </a:cubicBezTo>
                  <a:cubicBezTo>
                    <a:pt x="640" y="1995"/>
                    <a:pt x="642" y="1980"/>
                    <a:pt x="639" y="1968"/>
                  </a:cubicBezTo>
                  <a:cubicBezTo>
                    <a:pt x="670" y="1830"/>
                    <a:pt x="702" y="1693"/>
                    <a:pt x="702" y="1693"/>
                  </a:cubicBezTo>
                  <a:lnTo>
                    <a:pt x="724" y="1692"/>
                  </a:lnTo>
                  <a:cubicBezTo>
                    <a:pt x="724" y="1692"/>
                    <a:pt x="763" y="1505"/>
                    <a:pt x="771" y="1413"/>
                  </a:cubicBezTo>
                  <a:cubicBezTo>
                    <a:pt x="779" y="1321"/>
                    <a:pt x="778" y="1218"/>
                    <a:pt x="772" y="1138"/>
                  </a:cubicBezTo>
                  <a:cubicBezTo>
                    <a:pt x="766" y="1082"/>
                    <a:pt x="745" y="994"/>
                    <a:pt x="735" y="934"/>
                  </a:cubicBezTo>
                  <a:lnTo>
                    <a:pt x="712" y="816"/>
                  </a:lnTo>
                  <a:lnTo>
                    <a:pt x="735" y="786"/>
                  </a:lnTo>
                  <a:lnTo>
                    <a:pt x="820" y="934"/>
                  </a:lnTo>
                  <a:cubicBezTo>
                    <a:pt x="849" y="968"/>
                    <a:pt x="867" y="1006"/>
                    <a:pt x="907" y="990"/>
                  </a:cubicBezTo>
                  <a:cubicBezTo>
                    <a:pt x="947" y="974"/>
                    <a:pt x="1004" y="894"/>
                    <a:pt x="1060" y="838"/>
                  </a:cubicBezTo>
                  <a:lnTo>
                    <a:pt x="1204" y="646"/>
                  </a:lnTo>
                  <a:cubicBezTo>
                    <a:pt x="1246" y="605"/>
                    <a:pt x="1286" y="608"/>
                    <a:pt x="1314" y="592"/>
                  </a:cubicBezTo>
                  <a:cubicBezTo>
                    <a:pt x="1342" y="576"/>
                    <a:pt x="1357" y="572"/>
                    <a:pt x="1374" y="547"/>
                  </a:cubicBezTo>
                  <a:cubicBezTo>
                    <a:pt x="1391" y="522"/>
                    <a:pt x="1416" y="462"/>
                    <a:pt x="1414" y="445"/>
                  </a:cubicBezTo>
                  <a:cubicBezTo>
                    <a:pt x="1401" y="435"/>
                    <a:pt x="1386" y="436"/>
                    <a:pt x="1365" y="445"/>
                  </a:cubicBezTo>
                  <a:lnTo>
                    <a:pt x="1288" y="501"/>
                  </a:lnTo>
                  <a:lnTo>
                    <a:pt x="1209" y="528"/>
                  </a:lnTo>
                  <a:lnTo>
                    <a:pt x="1234" y="445"/>
                  </a:lnTo>
                  <a:cubicBezTo>
                    <a:pt x="1231" y="435"/>
                    <a:pt x="1203" y="447"/>
                    <a:pt x="1192" y="468"/>
                  </a:cubicBezTo>
                  <a:lnTo>
                    <a:pt x="1167" y="573"/>
                  </a:lnTo>
                  <a:cubicBezTo>
                    <a:pt x="1117" y="639"/>
                    <a:pt x="957" y="856"/>
                    <a:pt x="892" y="862"/>
                  </a:cubicBezTo>
                  <a:cubicBezTo>
                    <a:pt x="852" y="790"/>
                    <a:pt x="801" y="672"/>
                    <a:pt x="775" y="607"/>
                  </a:cubicBezTo>
                  <a:cubicBezTo>
                    <a:pt x="751" y="543"/>
                    <a:pt x="766" y="508"/>
                    <a:pt x="747" y="480"/>
                  </a:cubicBezTo>
                  <a:cubicBezTo>
                    <a:pt x="728" y="449"/>
                    <a:pt x="683" y="452"/>
                    <a:pt x="664" y="439"/>
                  </a:cubicBezTo>
                  <a:cubicBezTo>
                    <a:pt x="645" y="426"/>
                    <a:pt x="643" y="412"/>
                    <a:pt x="634" y="402"/>
                  </a:cubicBezTo>
                  <a:lnTo>
                    <a:pt x="609" y="378"/>
                  </a:lnTo>
                  <a:close/>
                </a:path>
              </a:pathLst>
            </a:custGeom>
            <a:solidFill>
              <a:srgbClr val="00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17961" dir="13500000" algn="ctr" rotWithShape="0">
                      <a:srgbClr val="000000">
                        <a:gamma/>
                        <a:shade val="60000"/>
                        <a:invGamma/>
                      </a:srgbClr>
                    </a:outerShdw>
                  </a:effectLst>
                </a14:hiddenEffects>
              </a:ext>
            </a:extLst>
          </p:spPr>
          <p:txBody>
            <a:bodyPr/>
            <a:lstStyle/>
            <a:p>
              <a:endParaRPr lang="en-TT"/>
            </a:p>
          </p:txBody>
        </p:sp>
        <p:grpSp>
          <p:nvGrpSpPr>
            <p:cNvPr id="9" name="Group 9">
              <a:extLst>
                <a:ext uri="{FF2B5EF4-FFF2-40B4-BE49-F238E27FC236}">
                  <a16:creationId xmlns:a16="http://schemas.microsoft.com/office/drawing/2014/main" id="{A94ED53F-F847-EF2E-558C-8579FDEF47A7}"/>
                </a:ext>
              </a:extLst>
            </p:cNvPr>
            <p:cNvGrpSpPr>
              <a:grpSpLocks/>
            </p:cNvGrpSpPr>
            <p:nvPr/>
          </p:nvGrpSpPr>
          <p:grpSpPr bwMode="auto">
            <a:xfrm>
              <a:off x="4161631" y="2095726"/>
              <a:ext cx="409575" cy="393700"/>
              <a:chOff x="1833" y="1596"/>
              <a:chExt cx="368" cy="355"/>
            </a:xfrm>
          </p:grpSpPr>
          <p:pic>
            <p:nvPicPr>
              <p:cNvPr id="41" name="Picture 10" descr="circuler_1">
                <a:extLst>
                  <a:ext uri="{FF2B5EF4-FFF2-40B4-BE49-F238E27FC236}">
                    <a16:creationId xmlns:a16="http://schemas.microsoft.com/office/drawing/2014/main" id="{407BA521-0B77-E91C-D43A-D52954DE5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1833" y="1596"/>
                <a:ext cx="368" cy="354"/>
              </a:xfrm>
              <a:prstGeom prst="rect">
                <a:avLst/>
              </a:prstGeom>
              <a:noFill/>
              <a:extLst>
                <a:ext uri="{909E8E84-426E-40DD-AFC4-6F175D3DCCD1}">
                  <a14:hiddenFill xmlns:a14="http://schemas.microsoft.com/office/drawing/2010/main">
                    <a:solidFill>
                      <a:srgbClr val="FFFFFF"/>
                    </a:solidFill>
                  </a14:hiddenFill>
                </a:ext>
              </a:extLst>
            </p:spPr>
          </p:pic>
          <p:sp>
            <p:nvSpPr>
              <p:cNvPr id="42" name="Oval 11">
                <a:extLst>
                  <a:ext uri="{FF2B5EF4-FFF2-40B4-BE49-F238E27FC236}">
                    <a16:creationId xmlns:a16="http://schemas.microsoft.com/office/drawing/2014/main" id="{98407B48-FE08-4BF3-87EC-E4CFD54C4F80}"/>
                  </a:ext>
                </a:extLst>
              </p:cNvPr>
              <p:cNvSpPr>
                <a:spLocks noChangeArrowheads="1"/>
              </p:cNvSpPr>
              <p:nvPr/>
            </p:nvSpPr>
            <p:spPr bwMode="gray">
              <a:xfrm>
                <a:off x="1833" y="1596"/>
                <a:ext cx="366" cy="355"/>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43" name="Picture 12" descr="Picture2">
                <a:extLst>
                  <a:ext uri="{FF2B5EF4-FFF2-40B4-BE49-F238E27FC236}">
                    <a16:creationId xmlns:a16="http://schemas.microsoft.com/office/drawing/2014/main" id="{EA6D0CE7-CAF5-2528-B875-0E9C3AAE0A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1869" y="1600"/>
                <a:ext cx="291" cy="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13">
              <a:extLst>
                <a:ext uri="{FF2B5EF4-FFF2-40B4-BE49-F238E27FC236}">
                  <a16:creationId xmlns:a16="http://schemas.microsoft.com/office/drawing/2014/main" id="{8942EA52-6918-89AB-1C32-3C103685213A}"/>
                </a:ext>
              </a:extLst>
            </p:cNvPr>
            <p:cNvGrpSpPr>
              <a:grpSpLocks/>
            </p:cNvGrpSpPr>
            <p:nvPr/>
          </p:nvGrpSpPr>
          <p:grpSpPr bwMode="auto">
            <a:xfrm>
              <a:off x="6142831" y="2525939"/>
              <a:ext cx="333375" cy="320675"/>
              <a:chOff x="3206" y="1632"/>
              <a:chExt cx="298" cy="289"/>
            </a:xfrm>
          </p:grpSpPr>
          <p:pic>
            <p:nvPicPr>
              <p:cNvPr id="38" name="Picture 14" descr="circuler_1">
                <a:extLst>
                  <a:ext uri="{FF2B5EF4-FFF2-40B4-BE49-F238E27FC236}">
                    <a16:creationId xmlns:a16="http://schemas.microsoft.com/office/drawing/2014/main" id="{C099C1EE-CC3E-0288-DF6E-A3CD201663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3206" y="1632"/>
                <a:ext cx="298" cy="288"/>
              </a:xfrm>
              <a:prstGeom prst="rect">
                <a:avLst/>
              </a:prstGeom>
              <a:noFill/>
              <a:extLst>
                <a:ext uri="{909E8E84-426E-40DD-AFC4-6F175D3DCCD1}">
                  <a14:hiddenFill xmlns:a14="http://schemas.microsoft.com/office/drawing/2010/main">
                    <a:solidFill>
                      <a:srgbClr val="FFFFFF"/>
                    </a:solidFill>
                  </a14:hiddenFill>
                </a:ext>
              </a:extLst>
            </p:spPr>
          </p:pic>
          <p:sp>
            <p:nvSpPr>
              <p:cNvPr id="39" name="Oval 15">
                <a:extLst>
                  <a:ext uri="{FF2B5EF4-FFF2-40B4-BE49-F238E27FC236}">
                    <a16:creationId xmlns:a16="http://schemas.microsoft.com/office/drawing/2014/main" id="{7E5C4444-A1FE-5199-0EC0-1E7E27044395}"/>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40" name="Picture 16" descr="Picture2">
                <a:extLst>
                  <a:ext uri="{FF2B5EF4-FFF2-40B4-BE49-F238E27FC236}">
                    <a16:creationId xmlns:a16="http://schemas.microsoft.com/office/drawing/2014/main" id="{A75625CD-74DE-B6D1-064E-E930B880D5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3236" y="1635"/>
                <a:ext cx="235" cy="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7">
              <a:extLst>
                <a:ext uri="{FF2B5EF4-FFF2-40B4-BE49-F238E27FC236}">
                  <a16:creationId xmlns:a16="http://schemas.microsoft.com/office/drawing/2014/main" id="{F28A98E2-A203-C9B1-0656-5129AE3EC99C}"/>
                </a:ext>
              </a:extLst>
            </p:cNvPr>
            <p:cNvGrpSpPr>
              <a:grpSpLocks/>
            </p:cNvGrpSpPr>
            <p:nvPr/>
          </p:nvGrpSpPr>
          <p:grpSpPr bwMode="auto">
            <a:xfrm rot="692470">
              <a:off x="7000081" y="3248251"/>
              <a:ext cx="914400" cy="885825"/>
              <a:chOff x="4055" y="2088"/>
              <a:chExt cx="436" cy="422"/>
            </a:xfrm>
          </p:grpSpPr>
          <p:pic>
            <p:nvPicPr>
              <p:cNvPr id="35" name="Picture 18" descr="circuler_1">
                <a:extLst>
                  <a:ext uri="{FF2B5EF4-FFF2-40B4-BE49-F238E27FC236}">
                    <a16:creationId xmlns:a16="http://schemas.microsoft.com/office/drawing/2014/main" id="{20669893-65E7-B35A-1D4C-92B7FBE480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4055" y="2088"/>
                <a:ext cx="436" cy="42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19">
                <a:extLst>
                  <a:ext uri="{FF2B5EF4-FFF2-40B4-BE49-F238E27FC236}">
                    <a16:creationId xmlns:a16="http://schemas.microsoft.com/office/drawing/2014/main" id="{BC5BCA12-2011-DECC-8D7C-17984CCEA378}"/>
                  </a:ext>
                </a:extLst>
              </p:cNvPr>
              <p:cNvSpPr>
                <a:spLocks noChangeArrowheads="1"/>
              </p:cNvSpPr>
              <p:nvPr/>
            </p:nvSpPr>
            <p:spPr bwMode="gray">
              <a:xfrm>
                <a:off x="4055" y="2088"/>
                <a:ext cx="433" cy="422"/>
              </a:xfrm>
              <a:prstGeom prst="ellipse">
                <a:avLst/>
              </a:prstGeom>
              <a:gradFill rotWithShape="1">
                <a:gsLst>
                  <a:gs pos="0">
                    <a:schemeClr val="accent2">
                      <a:alpha val="78999"/>
                    </a:schemeClr>
                  </a:gs>
                  <a:gs pos="50000">
                    <a:schemeClr val="accent2">
                      <a:gamma/>
                      <a:shade val="46275"/>
                      <a:invGamma/>
                    </a:schemeClr>
                  </a:gs>
                  <a:gs pos="100000">
                    <a:schemeClr val="accent2">
                      <a:alpha val="78999"/>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37" name="Picture 20" descr="Picture2">
                <a:extLst>
                  <a:ext uri="{FF2B5EF4-FFF2-40B4-BE49-F238E27FC236}">
                    <a16:creationId xmlns:a16="http://schemas.microsoft.com/office/drawing/2014/main" id="{AA2FD313-945F-08C9-D659-EB1E930502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4098" y="2092"/>
                <a:ext cx="345" cy="1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21">
              <a:extLst>
                <a:ext uri="{FF2B5EF4-FFF2-40B4-BE49-F238E27FC236}">
                  <a16:creationId xmlns:a16="http://schemas.microsoft.com/office/drawing/2014/main" id="{B722DAB8-1B80-1467-C8A8-16E84C634CEA}"/>
                </a:ext>
              </a:extLst>
            </p:cNvPr>
            <p:cNvGrpSpPr>
              <a:grpSpLocks/>
            </p:cNvGrpSpPr>
            <p:nvPr/>
          </p:nvGrpSpPr>
          <p:grpSpPr bwMode="auto">
            <a:xfrm>
              <a:off x="2599531" y="2183039"/>
              <a:ext cx="984250" cy="952500"/>
              <a:chOff x="887" y="2040"/>
              <a:chExt cx="433" cy="422"/>
            </a:xfrm>
          </p:grpSpPr>
          <p:pic>
            <p:nvPicPr>
              <p:cNvPr id="32" name="Picture 22" descr="circuler_1">
                <a:extLst>
                  <a:ext uri="{FF2B5EF4-FFF2-40B4-BE49-F238E27FC236}">
                    <a16:creationId xmlns:a16="http://schemas.microsoft.com/office/drawing/2014/main" id="{9F403555-6949-0021-43B2-9B4CA066F0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extLst>
                <a:ext uri="{909E8E84-426E-40DD-AFC4-6F175D3DCCD1}">
                  <a14:hiddenFill xmlns:a14="http://schemas.microsoft.com/office/drawing/2010/main">
                    <a:solidFill>
                      <a:srgbClr val="FFFFFF"/>
                    </a:solidFill>
                  </a14:hiddenFill>
                </a:ext>
              </a:extLst>
            </p:spPr>
          </p:pic>
          <p:sp>
            <p:nvSpPr>
              <p:cNvPr id="33" name="Oval 23">
                <a:extLst>
                  <a:ext uri="{FF2B5EF4-FFF2-40B4-BE49-F238E27FC236}">
                    <a16:creationId xmlns:a16="http://schemas.microsoft.com/office/drawing/2014/main" id="{29301DDC-CBB0-3A39-65E4-F252773E7470}"/>
                  </a:ext>
                </a:extLst>
              </p:cNvPr>
              <p:cNvSpPr>
                <a:spLocks noChangeArrowheads="1"/>
              </p:cNvSpPr>
              <p:nvPr/>
            </p:nvSpPr>
            <p:spPr bwMode="gray">
              <a:xfrm>
                <a:off x="887" y="2040"/>
                <a:ext cx="433" cy="422"/>
              </a:xfrm>
              <a:prstGeom prst="ellipse">
                <a:avLst/>
              </a:prstGeom>
              <a:gradFill rotWithShape="1">
                <a:gsLst>
                  <a:gs pos="0">
                    <a:schemeClr val="hlink">
                      <a:alpha val="80000"/>
                    </a:schemeClr>
                  </a:gs>
                  <a:gs pos="50000">
                    <a:schemeClr val="hlink">
                      <a:gamma/>
                      <a:shade val="46275"/>
                      <a:invGamma/>
                    </a:schemeClr>
                  </a:gs>
                  <a:gs pos="100000">
                    <a:schemeClr val="hlink">
                      <a:alpha val="80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34" name="Picture 24" descr="Picture2">
                <a:extLst>
                  <a:ext uri="{FF2B5EF4-FFF2-40B4-BE49-F238E27FC236}">
                    <a16:creationId xmlns:a16="http://schemas.microsoft.com/office/drawing/2014/main" id="{D84B7F78-00EE-A54C-6041-17552D13F4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25">
              <a:extLst>
                <a:ext uri="{FF2B5EF4-FFF2-40B4-BE49-F238E27FC236}">
                  <a16:creationId xmlns:a16="http://schemas.microsoft.com/office/drawing/2014/main" id="{C45F129C-3BB1-5C5D-608C-855B99B07F07}"/>
                </a:ext>
              </a:extLst>
            </p:cNvPr>
            <p:cNvGrpSpPr>
              <a:grpSpLocks/>
            </p:cNvGrpSpPr>
            <p:nvPr/>
          </p:nvGrpSpPr>
          <p:grpSpPr bwMode="auto">
            <a:xfrm>
              <a:off x="2985294" y="3456214"/>
              <a:ext cx="660400" cy="631825"/>
              <a:chOff x="1224" y="2711"/>
              <a:chExt cx="530" cy="512"/>
            </a:xfrm>
          </p:grpSpPr>
          <p:pic>
            <p:nvPicPr>
              <p:cNvPr id="29" name="Picture 26" descr="circuler_1">
                <a:extLst>
                  <a:ext uri="{FF2B5EF4-FFF2-40B4-BE49-F238E27FC236}">
                    <a16:creationId xmlns:a16="http://schemas.microsoft.com/office/drawing/2014/main" id="{3D860435-0C72-DE6B-61F2-4E725A77EC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gray">
              <a:xfrm>
                <a:off x="1224" y="2711"/>
                <a:ext cx="530" cy="51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7">
                <a:extLst>
                  <a:ext uri="{FF2B5EF4-FFF2-40B4-BE49-F238E27FC236}">
                    <a16:creationId xmlns:a16="http://schemas.microsoft.com/office/drawing/2014/main" id="{182ED888-8D93-B24B-FFB6-2B6BB67F7FB5}"/>
                  </a:ext>
                </a:extLst>
              </p:cNvPr>
              <p:cNvSpPr>
                <a:spLocks noChangeArrowheads="1"/>
              </p:cNvSpPr>
              <p:nvPr/>
            </p:nvSpPr>
            <p:spPr bwMode="gray">
              <a:xfrm>
                <a:off x="1224" y="2711"/>
                <a:ext cx="526" cy="512"/>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31" name="Picture 28" descr="Picture2">
                <a:extLst>
                  <a:ext uri="{FF2B5EF4-FFF2-40B4-BE49-F238E27FC236}">
                    <a16:creationId xmlns:a16="http://schemas.microsoft.com/office/drawing/2014/main" id="{0295C7C6-74E3-31FF-14B7-7A79061093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1277" y="2716"/>
                <a:ext cx="419" cy="1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29">
              <a:extLst>
                <a:ext uri="{FF2B5EF4-FFF2-40B4-BE49-F238E27FC236}">
                  <a16:creationId xmlns:a16="http://schemas.microsoft.com/office/drawing/2014/main" id="{C1D1F39D-ADB7-CCBC-401B-563E18286B1F}"/>
                </a:ext>
              </a:extLst>
            </p:cNvPr>
            <p:cNvGrpSpPr>
              <a:grpSpLocks/>
            </p:cNvGrpSpPr>
            <p:nvPr/>
          </p:nvGrpSpPr>
          <p:grpSpPr bwMode="auto">
            <a:xfrm>
              <a:off x="4264819" y="3816576"/>
              <a:ext cx="1263650" cy="1222375"/>
              <a:chOff x="2323" y="2847"/>
              <a:chExt cx="636" cy="616"/>
            </a:xfrm>
          </p:grpSpPr>
          <p:pic>
            <p:nvPicPr>
              <p:cNvPr id="26" name="Picture 30" descr="circuler_1">
                <a:extLst>
                  <a:ext uri="{FF2B5EF4-FFF2-40B4-BE49-F238E27FC236}">
                    <a16:creationId xmlns:a16="http://schemas.microsoft.com/office/drawing/2014/main" id="{FCE1389C-3FA0-BEE5-82DD-771F08745F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2323" y="2847"/>
                <a:ext cx="636" cy="61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31">
                <a:extLst>
                  <a:ext uri="{FF2B5EF4-FFF2-40B4-BE49-F238E27FC236}">
                    <a16:creationId xmlns:a16="http://schemas.microsoft.com/office/drawing/2014/main" id="{719DE424-E95D-4AFB-D7C5-FD652F3FC61A}"/>
                  </a:ext>
                </a:extLst>
              </p:cNvPr>
              <p:cNvSpPr>
                <a:spLocks noChangeArrowheads="1"/>
              </p:cNvSpPr>
              <p:nvPr/>
            </p:nvSpPr>
            <p:spPr bwMode="gray">
              <a:xfrm>
                <a:off x="2323" y="2847"/>
                <a:ext cx="632" cy="616"/>
              </a:xfrm>
              <a:prstGeom prst="ellipse">
                <a:avLst/>
              </a:prstGeom>
              <a:gradFill rotWithShape="1">
                <a:gsLst>
                  <a:gs pos="0">
                    <a:schemeClr val="accent1">
                      <a:alpha val="80000"/>
                    </a:schemeClr>
                  </a:gs>
                  <a:gs pos="50000">
                    <a:schemeClr val="accent1">
                      <a:gamma/>
                      <a:shade val="60000"/>
                      <a:invGamma/>
                    </a:schemeClr>
                  </a:gs>
                  <a:gs pos="100000">
                    <a:schemeClr val="accent1">
                      <a:alpha val="80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28" name="Picture 32" descr="Picture2">
                <a:extLst>
                  <a:ext uri="{FF2B5EF4-FFF2-40B4-BE49-F238E27FC236}">
                    <a16:creationId xmlns:a16="http://schemas.microsoft.com/office/drawing/2014/main" id="{7E1907D1-2C9D-E943-BC76-FD58E06DAF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2386" y="2853"/>
                <a:ext cx="503" cy="2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33">
              <a:extLst>
                <a:ext uri="{FF2B5EF4-FFF2-40B4-BE49-F238E27FC236}">
                  <a16:creationId xmlns:a16="http://schemas.microsoft.com/office/drawing/2014/main" id="{7FF23736-7BE2-91DA-FF78-69DE5E2EAB6F}"/>
                </a:ext>
              </a:extLst>
            </p:cNvPr>
            <p:cNvGrpSpPr>
              <a:grpSpLocks/>
            </p:cNvGrpSpPr>
            <p:nvPr/>
          </p:nvGrpSpPr>
          <p:grpSpPr bwMode="auto">
            <a:xfrm>
              <a:off x="6292056" y="4218214"/>
              <a:ext cx="660400" cy="635000"/>
              <a:chOff x="3528" y="2759"/>
              <a:chExt cx="530" cy="512"/>
            </a:xfrm>
          </p:grpSpPr>
          <p:pic>
            <p:nvPicPr>
              <p:cNvPr id="23" name="Picture 34" descr="circuler_1">
                <a:extLst>
                  <a:ext uri="{FF2B5EF4-FFF2-40B4-BE49-F238E27FC236}">
                    <a16:creationId xmlns:a16="http://schemas.microsoft.com/office/drawing/2014/main" id="{BFCA8B1C-6FF1-DAC0-909F-DC8013769AF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gray">
              <a:xfrm>
                <a:off x="3528" y="2759"/>
                <a:ext cx="530" cy="511"/>
              </a:xfrm>
              <a:prstGeom prst="rect">
                <a:avLst/>
              </a:prstGeom>
              <a:noFill/>
              <a:extLst>
                <a:ext uri="{909E8E84-426E-40DD-AFC4-6F175D3DCCD1}">
                  <a14:hiddenFill xmlns:a14="http://schemas.microsoft.com/office/drawing/2010/main">
                    <a:solidFill>
                      <a:srgbClr val="FFFFFF"/>
                    </a:solidFill>
                  </a14:hiddenFill>
                </a:ext>
              </a:extLst>
            </p:spPr>
          </p:pic>
          <p:sp>
            <p:nvSpPr>
              <p:cNvPr id="24" name="Oval 35">
                <a:extLst>
                  <a:ext uri="{FF2B5EF4-FFF2-40B4-BE49-F238E27FC236}">
                    <a16:creationId xmlns:a16="http://schemas.microsoft.com/office/drawing/2014/main" id="{BB8F1D96-97A1-3274-2AD6-09E475448FAD}"/>
                  </a:ext>
                </a:extLst>
              </p:cNvPr>
              <p:cNvSpPr>
                <a:spLocks noChangeArrowheads="1"/>
              </p:cNvSpPr>
              <p:nvPr/>
            </p:nvSpPr>
            <p:spPr bwMode="gray">
              <a:xfrm>
                <a:off x="3528" y="2759"/>
                <a:ext cx="526" cy="512"/>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pic>
            <p:nvPicPr>
              <p:cNvPr id="25" name="Picture 36" descr="Picture2">
                <a:extLst>
                  <a:ext uri="{FF2B5EF4-FFF2-40B4-BE49-F238E27FC236}">
                    <a16:creationId xmlns:a16="http://schemas.microsoft.com/office/drawing/2014/main" id="{9C23A59D-003B-C6AE-44C1-8934A07482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3581" y="2764"/>
                <a:ext cx="419" cy="181"/>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Arc 37">
              <a:extLst>
                <a:ext uri="{FF2B5EF4-FFF2-40B4-BE49-F238E27FC236}">
                  <a16:creationId xmlns:a16="http://schemas.microsoft.com/office/drawing/2014/main" id="{91A774A3-AFFA-4075-8314-AF522D14457C}"/>
                </a:ext>
              </a:extLst>
            </p:cNvPr>
            <p:cNvSpPr>
              <a:spLocks/>
            </p:cNvSpPr>
            <p:nvPr/>
          </p:nvSpPr>
          <p:spPr bwMode="gray">
            <a:xfrm rot="692470">
              <a:off x="5269706" y="2754539"/>
              <a:ext cx="1951038" cy="933450"/>
            </a:xfrm>
            <a:custGeom>
              <a:avLst/>
              <a:gdLst>
                <a:gd name="G0" fmla="+- 0 0 0"/>
                <a:gd name="G1" fmla="+- 18769 0 0"/>
                <a:gd name="G2" fmla="+- 21600 0 0"/>
                <a:gd name="T0" fmla="*/ 10691 w 18088"/>
                <a:gd name="T1" fmla="*/ 0 h 18769"/>
                <a:gd name="T2" fmla="*/ 18088 w 18088"/>
                <a:gd name="T3" fmla="*/ 6964 h 18769"/>
                <a:gd name="T4" fmla="*/ 0 w 18088"/>
                <a:gd name="T5" fmla="*/ 18769 h 18769"/>
              </a:gdLst>
              <a:ahLst/>
              <a:cxnLst>
                <a:cxn ang="0">
                  <a:pos x="T0" y="T1"/>
                </a:cxn>
                <a:cxn ang="0">
                  <a:pos x="T2" y="T3"/>
                </a:cxn>
                <a:cxn ang="0">
                  <a:pos x="T4" y="T5"/>
                </a:cxn>
              </a:cxnLst>
              <a:rect l="0" t="0" r="r" b="b"/>
              <a:pathLst>
                <a:path w="18088" h="18769" fill="none" extrusionOk="0">
                  <a:moveTo>
                    <a:pt x="10690" y="0"/>
                  </a:moveTo>
                  <a:cubicBezTo>
                    <a:pt x="13675" y="1700"/>
                    <a:pt x="16211" y="4087"/>
                    <a:pt x="18088" y="6963"/>
                  </a:cubicBezTo>
                </a:path>
                <a:path w="18088" h="18769" stroke="0" extrusionOk="0">
                  <a:moveTo>
                    <a:pt x="10690" y="0"/>
                  </a:moveTo>
                  <a:cubicBezTo>
                    <a:pt x="13675" y="1700"/>
                    <a:pt x="16211" y="4087"/>
                    <a:pt x="18088" y="6963"/>
                  </a:cubicBezTo>
                  <a:lnTo>
                    <a:pt x="0" y="18769"/>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17" name="Arc 38">
              <a:extLst>
                <a:ext uri="{FF2B5EF4-FFF2-40B4-BE49-F238E27FC236}">
                  <a16:creationId xmlns:a16="http://schemas.microsoft.com/office/drawing/2014/main" id="{A2207738-5442-9D99-DC75-BDE49FFB9FC4}"/>
                </a:ext>
              </a:extLst>
            </p:cNvPr>
            <p:cNvSpPr>
              <a:spLocks/>
            </p:cNvSpPr>
            <p:nvPr/>
          </p:nvSpPr>
          <p:spPr bwMode="gray">
            <a:xfrm rot="692470">
              <a:off x="5115719" y="3659414"/>
              <a:ext cx="2328862" cy="657225"/>
            </a:xfrm>
            <a:custGeom>
              <a:avLst/>
              <a:gdLst>
                <a:gd name="G0" fmla="+- 0 0 0"/>
                <a:gd name="G1" fmla="+- 1042 0 0"/>
                <a:gd name="G2" fmla="+- 21600 0 0"/>
                <a:gd name="T0" fmla="*/ 21575 w 21600"/>
                <a:gd name="T1" fmla="*/ 0 h 13223"/>
                <a:gd name="T2" fmla="*/ 17837 w 21600"/>
                <a:gd name="T3" fmla="*/ 13223 h 13223"/>
                <a:gd name="T4" fmla="*/ 0 w 21600"/>
                <a:gd name="T5" fmla="*/ 1042 h 13223"/>
              </a:gdLst>
              <a:ahLst/>
              <a:cxnLst>
                <a:cxn ang="0">
                  <a:pos x="T0" y="T1"/>
                </a:cxn>
                <a:cxn ang="0">
                  <a:pos x="T2" y="T3"/>
                </a:cxn>
                <a:cxn ang="0">
                  <a:pos x="T4" y="T5"/>
                </a:cxn>
              </a:cxnLst>
              <a:rect l="0" t="0" r="r" b="b"/>
              <a:pathLst>
                <a:path w="21600" h="13223" fill="none" extrusionOk="0">
                  <a:moveTo>
                    <a:pt x="21574" y="0"/>
                  </a:moveTo>
                  <a:cubicBezTo>
                    <a:pt x="21591" y="347"/>
                    <a:pt x="21600" y="694"/>
                    <a:pt x="21600" y="1042"/>
                  </a:cubicBezTo>
                  <a:cubicBezTo>
                    <a:pt x="21600" y="5388"/>
                    <a:pt x="20288" y="9633"/>
                    <a:pt x="17837" y="13223"/>
                  </a:cubicBezTo>
                </a:path>
                <a:path w="21600" h="13223" stroke="0" extrusionOk="0">
                  <a:moveTo>
                    <a:pt x="21574" y="0"/>
                  </a:moveTo>
                  <a:cubicBezTo>
                    <a:pt x="21591" y="347"/>
                    <a:pt x="21600" y="694"/>
                    <a:pt x="21600" y="1042"/>
                  </a:cubicBezTo>
                  <a:cubicBezTo>
                    <a:pt x="21600" y="5388"/>
                    <a:pt x="20288" y="9633"/>
                    <a:pt x="17837" y="13223"/>
                  </a:cubicBezTo>
                  <a:lnTo>
                    <a:pt x="0" y="1042"/>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18" name="Arc 39">
              <a:extLst>
                <a:ext uri="{FF2B5EF4-FFF2-40B4-BE49-F238E27FC236}">
                  <a16:creationId xmlns:a16="http://schemas.microsoft.com/office/drawing/2014/main" id="{CC5FD9ED-6C07-07B2-42E8-37A7F235C40E}"/>
                </a:ext>
              </a:extLst>
            </p:cNvPr>
            <p:cNvSpPr>
              <a:spLocks/>
            </p:cNvSpPr>
            <p:nvPr/>
          </p:nvSpPr>
          <p:spPr bwMode="gray">
            <a:xfrm rot="692470">
              <a:off x="5077619" y="3587976"/>
              <a:ext cx="1309687" cy="1047750"/>
            </a:xfrm>
            <a:custGeom>
              <a:avLst/>
              <a:gdLst>
                <a:gd name="G0" fmla="+- 0 0 0"/>
                <a:gd name="G1" fmla="+- 0 0 0"/>
                <a:gd name="G2" fmla="+- 21600 0 0"/>
                <a:gd name="T0" fmla="*/ 12127 w 12127"/>
                <a:gd name="T1" fmla="*/ 17875 h 21079"/>
                <a:gd name="T2" fmla="*/ 4714 w 12127"/>
                <a:gd name="T3" fmla="*/ 21079 h 21079"/>
                <a:gd name="T4" fmla="*/ 0 w 12127"/>
                <a:gd name="T5" fmla="*/ 0 h 21079"/>
              </a:gdLst>
              <a:ahLst/>
              <a:cxnLst>
                <a:cxn ang="0">
                  <a:pos x="T0" y="T1"/>
                </a:cxn>
                <a:cxn ang="0">
                  <a:pos x="T2" y="T3"/>
                </a:cxn>
                <a:cxn ang="0">
                  <a:pos x="T4" y="T5"/>
                </a:cxn>
              </a:cxnLst>
              <a:rect l="0" t="0" r="r" b="b"/>
              <a:pathLst>
                <a:path w="12127" h="21079" fill="none" extrusionOk="0">
                  <a:moveTo>
                    <a:pt x="12126" y="17874"/>
                  </a:moveTo>
                  <a:cubicBezTo>
                    <a:pt x="9879" y="19399"/>
                    <a:pt x="7364" y="20486"/>
                    <a:pt x="4714" y="21079"/>
                  </a:cubicBezTo>
                </a:path>
                <a:path w="12127" h="21079" stroke="0" extrusionOk="0">
                  <a:moveTo>
                    <a:pt x="12126" y="17874"/>
                  </a:moveTo>
                  <a:cubicBezTo>
                    <a:pt x="9879" y="19399"/>
                    <a:pt x="7364" y="20486"/>
                    <a:pt x="4714" y="21079"/>
                  </a:cubicBezTo>
                  <a:lnTo>
                    <a:pt x="0" y="0"/>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19" name="Arc 40">
              <a:extLst>
                <a:ext uri="{FF2B5EF4-FFF2-40B4-BE49-F238E27FC236}">
                  <a16:creationId xmlns:a16="http://schemas.microsoft.com/office/drawing/2014/main" id="{59C24A6D-753E-23D3-7498-293AC68C2E13}"/>
                </a:ext>
              </a:extLst>
            </p:cNvPr>
            <p:cNvSpPr>
              <a:spLocks/>
            </p:cNvSpPr>
            <p:nvPr/>
          </p:nvSpPr>
          <p:spPr bwMode="gray">
            <a:xfrm rot="692470">
              <a:off x="3613944" y="3291114"/>
              <a:ext cx="1503362" cy="1009650"/>
            </a:xfrm>
            <a:custGeom>
              <a:avLst/>
              <a:gdLst>
                <a:gd name="G0" fmla="+- 13927 0 0"/>
                <a:gd name="G1" fmla="+- 0 0 0"/>
                <a:gd name="G2" fmla="+- 21600 0 0"/>
                <a:gd name="T0" fmla="*/ 6735 w 13927"/>
                <a:gd name="T1" fmla="*/ 20367 h 20367"/>
                <a:gd name="T2" fmla="*/ 0 w 13927"/>
                <a:gd name="T3" fmla="*/ 16511 h 20367"/>
                <a:gd name="T4" fmla="*/ 13927 w 13927"/>
                <a:gd name="T5" fmla="*/ 0 h 20367"/>
              </a:gdLst>
              <a:ahLst/>
              <a:cxnLst>
                <a:cxn ang="0">
                  <a:pos x="T0" y="T1"/>
                </a:cxn>
                <a:cxn ang="0">
                  <a:pos x="T2" y="T3"/>
                </a:cxn>
                <a:cxn ang="0">
                  <a:pos x="T4" y="T5"/>
                </a:cxn>
              </a:cxnLst>
              <a:rect l="0" t="0" r="r" b="b"/>
              <a:pathLst>
                <a:path w="13927" h="20367" fill="none" extrusionOk="0">
                  <a:moveTo>
                    <a:pt x="6734" y="20367"/>
                  </a:moveTo>
                  <a:cubicBezTo>
                    <a:pt x="4275" y="19499"/>
                    <a:pt x="1993" y="18192"/>
                    <a:pt x="0" y="16510"/>
                  </a:cubicBezTo>
                </a:path>
                <a:path w="13927" h="20367" stroke="0" extrusionOk="0">
                  <a:moveTo>
                    <a:pt x="6734" y="20367"/>
                  </a:moveTo>
                  <a:cubicBezTo>
                    <a:pt x="4275" y="19499"/>
                    <a:pt x="1993" y="18192"/>
                    <a:pt x="0" y="16510"/>
                  </a:cubicBezTo>
                  <a:lnTo>
                    <a:pt x="13927" y="0"/>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20" name="Arc 41">
              <a:extLst>
                <a:ext uri="{FF2B5EF4-FFF2-40B4-BE49-F238E27FC236}">
                  <a16:creationId xmlns:a16="http://schemas.microsoft.com/office/drawing/2014/main" id="{D6533078-AF26-25CA-B471-DEEAB4AED1B0}"/>
                </a:ext>
              </a:extLst>
            </p:cNvPr>
            <p:cNvSpPr>
              <a:spLocks/>
            </p:cNvSpPr>
            <p:nvPr/>
          </p:nvSpPr>
          <p:spPr bwMode="gray">
            <a:xfrm rot="692470">
              <a:off x="2815431" y="3089501"/>
              <a:ext cx="2332038" cy="604838"/>
            </a:xfrm>
            <a:custGeom>
              <a:avLst/>
              <a:gdLst>
                <a:gd name="G0" fmla="+- 21600 0 0"/>
                <a:gd name="G1" fmla="+- 2426 0 0"/>
                <a:gd name="G2" fmla="+- 21600 0 0"/>
                <a:gd name="T0" fmla="*/ 2337 w 21600"/>
                <a:gd name="T1" fmla="*/ 12198 h 12198"/>
                <a:gd name="T2" fmla="*/ 137 w 21600"/>
                <a:gd name="T3" fmla="*/ 0 h 12198"/>
                <a:gd name="T4" fmla="*/ 21600 w 21600"/>
                <a:gd name="T5" fmla="*/ 2426 h 12198"/>
              </a:gdLst>
              <a:ahLst/>
              <a:cxnLst>
                <a:cxn ang="0">
                  <a:pos x="T0" y="T1"/>
                </a:cxn>
                <a:cxn ang="0">
                  <a:pos x="T2" y="T3"/>
                </a:cxn>
                <a:cxn ang="0">
                  <a:pos x="T4" y="T5"/>
                </a:cxn>
              </a:cxnLst>
              <a:rect l="0" t="0" r="r" b="b"/>
              <a:pathLst>
                <a:path w="21600" h="12198" fill="none" extrusionOk="0">
                  <a:moveTo>
                    <a:pt x="2336" y="12198"/>
                  </a:moveTo>
                  <a:cubicBezTo>
                    <a:pt x="800" y="9169"/>
                    <a:pt x="0" y="5821"/>
                    <a:pt x="0" y="2426"/>
                  </a:cubicBezTo>
                  <a:cubicBezTo>
                    <a:pt x="-1" y="1615"/>
                    <a:pt x="45" y="805"/>
                    <a:pt x="136" y="-1"/>
                  </a:cubicBezTo>
                </a:path>
                <a:path w="21600" h="12198" stroke="0" extrusionOk="0">
                  <a:moveTo>
                    <a:pt x="2336" y="12198"/>
                  </a:moveTo>
                  <a:cubicBezTo>
                    <a:pt x="800" y="9169"/>
                    <a:pt x="0" y="5821"/>
                    <a:pt x="0" y="2426"/>
                  </a:cubicBezTo>
                  <a:cubicBezTo>
                    <a:pt x="-1" y="1615"/>
                    <a:pt x="45" y="805"/>
                    <a:pt x="136" y="-1"/>
                  </a:cubicBezTo>
                  <a:lnTo>
                    <a:pt x="21600" y="2426"/>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21" name="Arc 42">
              <a:extLst>
                <a:ext uri="{FF2B5EF4-FFF2-40B4-BE49-F238E27FC236}">
                  <a16:creationId xmlns:a16="http://schemas.microsoft.com/office/drawing/2014/main" id="{575E1843-2E28-A2AB-C674-A34E699BC4B8}"/>
                </a:ext>
              </a:extLst>
            </p:cNvPr>
            <p:cNvSpPr>
              <a:spLocks/>
            </p:cNvSpPr>
            <p:nvPr/>
          </p:nvSpPr>
          <p:spPr bwMode="gray">
            <a:xfrm rot="692470">
              <a:off x="3469481" y="2370364"/>
              <a:ext cx="1808163" cy="903287"/>
            </a:xfrm>
            <a:custGeom>
              <a:avLst/>
              <a:gdLst>
                <a:gd name="G0" fmla="+- 16756 0 0"/>
                <a:gd name="G1" fmla="+- 18207 0 0"/>
                <a:gd name="G2" fmla="+- 21600 0 0"/>
                <a:gd name="T0" fmla="*/ 0 w 16756"/>
                <a:gd name="T1" fmla="*/ 4577 h 18207"/>
                <a:gd name="T2" fmla="*/ 5134 w 16756"/>
                <a:gd name="T3" fmla="*/ 0 h 18207"/>
                <a:gd name="T4" fmla="*/ 16756 w 16756"/>
                <a:gd name="T5" fmla="*/ 18207 h 18207"/>
              </a:gdLst>
              <a:ahLst/>
              <a:cxnLst>
                <a:cxn ang="0">
                  <a:pos x="T0" y="T1"/>
                </a:cxn>
                <a:cxn ang="0">
                  <a:pos x="T2" y="T3"/>
                </a:cxn>
                <a:cxn ang="0">
                  <a:pos x="T4" y="T5"/>
                </a:cxn>
              </a:cxnLst>
              <a:rect l="0" t="0" r="r" b="b"/>
              <a:pathLst>
                <a:path w="16756" h="18207" fill="none" extrusionOk="0">
                  <a:moveTo>
                    <a:pt x="-1" y="4576"/>
                  </a:moveTo>
                  <a:cubicBezTo>
                    <a:pt x="1455" y="2786"/>
                    <a:pt x="3189" y="1241"/>
                    <a:pt x="5134" y="0"/>
                  </a:cubicBezTo>
                </a:path>
                <a:path w="16756" h="18207" stroke="0" extrusionOk="0">
                  <a:moveTo>
                    <a:pt x="-1" y="4576"/>
                  </a:moveTo>
                  <a:cubicBezTo>
                    <a:pt x="1455" y="2786"/>
                    <a:pt x="3189" y="1241"/>
                    <a:pt x="5134" y="0"/>
                  </a:cubicBezTo>
                  <a:lnTo>
                    <a:pt x="16756" y="18207"/>
                  </a:lnTo>
                  <a:close/>
                </a:path>
              </a:pathLst>
            </a:custGeom>
            <a:noFill/>
            <a:ln w="12700">
              <a:solidFill>
                <a:schemeClr val="tx1"/>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22" name="Rectangle 44">
              <a:extLst>
                <a:ext uri="{FF2B5EF4-FFF2-40B4-BE49-F238E27FC236}">
                  <a16:creationId xmlns:a16="http://schemas.microsoft.com/office/drawing/2014/main" id="{B7217A95-54D8-3976-9429-3807D360CD06}"/>
                </a:ext>
              </a:extLst>
            </p:cNvPr>
            <p:cNvSpPr>
              <a:spLocks noChangeArrowheads="1"/>
            </p:cNvSpPr>
            <p:nvPr/>
          </p:nvSpPr>
          <p:spPr bwMode="gray">
            <a:xfrm>
              <a:off x="4572000" y="4044779"/>
              <a:ext cx="7185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Clr>
                  <a:srgbClr val="FF0066"/>
                </a:buClr>
                <a:buSzPct val="75000"/>
                <a:buFont typeface="Arial" charset="0"/>
                <a:buNone/>
              </a:pPr>
              <a:r>
                <a:rPr lang="en-US" sz="4000" b="1" dirty="0">
                  <a:solidFill>
                    <a:srgbClr val="FFFFFF"/>
                  </a:solidFill>
                </a:rPr>
                <a:t>&amp;</a:t>
              </a:r>
            </a:p>
          </p:txBody>
        </p:sp>
      </p:grpSp>
      <p:sp>
        <p:nvSpPr>
          <p:cNvPr id="2" name="Title 1"/>
          <p:cNvSpPr>
            <a:spLocks noGrp="1"/>
          </p:cNvSpPr>
          <p:nvPr>
            <p:ph type="title"/>
          </p:nvPr>
        </p:nvSpPr>
        <p:spPr>
          <a:xfrm>
            <a:off x="1595966" y="660726"/>
            <a:ext cx="6324600" cy="1205819"/>
          </a:xfrm>
          <a:ln w="57150">
            <a:noFill/>
          </a:ln>
        </p:spPr>
        <p:txBody>
          <a:bodyPr>
            <a:normAutofit/>
          </a:bodyPr>
          <a:lstStyle/>
          <a:p>
            <a:pPr algn="ctr"/>
            <a:r>
              <a:rPr lang="en-US" b="1" dirty="0">
                <a:solidFill>
                  <a:schemeClr val="accent2"/>
                </a:solidFill>
                <a:latin typeface="Lucida Handwriting" panose="03010101010101010101" pitchFamily="66" charset="0"/>
              </a:rPr>
              <a:t>ESTATE PLANNING, WILLS &amp; PROBATE</a:t>
            </a:r>
          </a:p>
        </p:txBody>
      </p:sp>
      <p:sp>
        <p:nvSpPr>
          <p:cNvPr id="3" name="TextBox 2">
            <a:extLst>
              <a:ext uri="{FF2B5EF4-FFF2-40B4-BE49-F238E27FC236}">
                <a16:creationId xmlns:a16="http://schemas.microsoft.com/office/drawing/2014/main" id="{6ED01BF3-65EA-484C-A5DB-39E4871DAB5D}"/>
              </a:ext>
            </a:extLst>
          </p:cNvPr>
          <p:cNvSpPr txBox="1"/>
          <p:nvPr/>
        </p:nvSpPr>
        <p:spPr>
          <a:xfrm>
            <a:off x="353939" y="3674641"/>
            <a:ext cx="2953376" cy="861774"/>
          </a:xfrm>
          <a:prstGeom prst="rect">
            <a:avLst/>
          </a:prstGeom>
          <a:noFill/>
        </p:spPr>
        <p:txBody>
          <a:bodyPr wrap="square" rtlCol="0">
            <a:spAutoFit/>
          </a:bodyPr>
          <a:lstStyle/>
          <a:p>
            <a:r>
              <a:rPr lang="en-US" sz="3200" b="1" dirty="0">
                <a:solidFill>
                  <a:schemeClr val="accent2"/>
                </a:solidFill>
              </a:rPr>
              <a:t>WHAT IS IT?</a:t>
            </a:r>
          </a:p>
          <a:p>
            <a:endParaRPr lang="en-US" dirty="0"/>
          </a:p>
        </p:txBody>
      </p:sp>
      <p:sp>
        <p:nvSpPr>
          <p:cNvPr id="52" name="TextBox 51">
            <a:extLst>
              <a:ext uri="{FF2B5EF4-FFF2-40B4-BE49-F238E27FC236}">
                <a16:creationId xmlns:a16="http://schemas.microsoft.com/office/drawing/2014/main" id="{055F8559-4B8A-4F80-BB89-5208DAD2F98A}"/>
              </a:ext>
            </a:extLst>
          </p:cNvPr>
          <p:cNvSpPr txBox="1"/>
          <p:nvPr/>
        </p:nvSpPr>
        <p:spPr>
          <a:xfrm>
            <a:off x="6461981" y="5093720"/>
            <a:ext cx="2953376" cy="584775"/>
          </a:xfrm>
          <a:prstGeom prst="rect">
            <a:avLst/>
          </a:prstGeom>
          <a:noFill/>
        </p:spPr>
        <p:txBody>
          <a:bodyPr wrap="square" rtlCol="0">
            <a:spAutoFit/>
          </a:bodyPr>
          <a:lstStyle/>
          <a:p>
            <a:r>
              <a:rPr lang="en-US" sz="3200" b="1" dirty="0">
                <a:solidFill>
                  <a:schemeClr val="accent2"/>
                </a:solidFill>
              </a:rPr>
              <a:t>WHY DO IT?</a:t>
            </a:r>
            <a:endParaRPr lang="en-US" dirty="0">
              <a:solidFill>
                <a:schemeClr val="accent2"/>
              </a:solidFill>
            </a:endParaRPr>
          </a:p>
        </p:txBody>
      </p:sp>
      <p:sp>
        <p:nvSpPr>
          <p:cNvPr id="45" name="TextBox 44">
            <a:extLst>
              <a:ext uri="{FF2B5EF4-FFF2-40B4-BE49-F238E27FC236}">
                <a16:creationId xmlns:a16="http://schemas.microsoft.com/office/drawing/2014/main" id="{F5797B89-F325-46CF-9B17-3737B8A1290D}"/>
              </a:ext>
            </a:extLst>
          </p:cNvPr>
          <p:cNvSpPr txBox="1"/>
          <p:nvPr/>
        </p:nvSpPr>
        <p:spPr>
          <a:xfrm>
            <a:off x="209546" y="5075497"/>
            <a:ext cx="3696236" cy="1384995"/>
          </a:xfrm>
          <a:prstGeom prst="rect">
            <a:avLst/>
          </a:prstGeom>
          <a:noFill/>
        </p:spPr>
        <p:txBody>
          <a:bodyPr wrap="square" rtlCol="0">
            <a:spAutoFit/>
          </a:bodyPr>
          <a:lstStyle/>
          <a:p>
            <a:r>
              <a:rPr lang="en-TT" sz="1400" b="1" dirty="0"/>
              <a:t>Presented by: </a:t>
            </a:r>
          </a:p>
          <a:p>
            <a:r>
              <a:rPr lang="en-TT" sz="1400" b="1" dirty="0"/>
              <a:t>Indira Mc Farlane-Lee</a:t>
            </a:r>
          </a:p>
          <a:p>
            <a:r>
              <a:rPr lang="en-TT" sz="1400" b="1" dirty="0"/>
              <a:t>Attorney at Law </a:t>
            </a:r>
          </a:p>
          <a:p>
            <a:r>
              <a:rPr lang="en-TT" sz="1400" b="1" dirty="0"/>
              <a:t>Governance Lead &amp; Corporate Secretary </a:t>
            </a:r>
          </a:p>
          <a:p>
            <a:r>
              <a:rPr lang="en-TT" sz="1400" b="1" dirty="0"/>
              <a:t>Massy Gas Products Portfolio</a:t>
            </a:r>
          </a:p>
        </p:txBody>
      </p:sp>
      <p:pic>
        <p:nvPicPr>
          <p:cNvPr id="51" name="Picture 50">
            <a:extLst>
              <a:ext uri="{FF2B5EF4-FFF2-40B4-BE49-F238E27FC236}">
                <a16:creationId xmlns:a16="http://schemas.microsoft.com/office/drawing/2014/main" id="{604C0055-C838-02AA-DDA8-AD66FCB1FFB1}"/>
              </a:ext>
            </a:extLst>
          </p:cNvPr>
          <p:cNvPicPr>
            <a:picLocks noChangeAspect="1"/>
          </p:cNvPicPr>
          <p:nvPr/>
        </p:nvPicPr>
        <p:blipFill>
          <a:blip r:embed="rId12"/>
          <a:stretch>
            <a:fillRect/>
          </a:stretch>
        </p:blipFill>
        <p:spPr>
          <a:xfrm>
            <a:off x="6778547" y="5788346"/>
            <a:ext cx="2365453" cy="1024217"/>
          </a:xfrm>
          <a:prstGeom prst="rect">
            <a:avLst/>
          </a:prstGeom>
        </p:spPr>
      </p:pic>
    </p:spTree>
    <p:extLst>
      <p:ext uri="{BB962C8B-B14F-4D97-AF65-F5344CB8AC3E}">
        <p14:creationId xmlns:p14="http://schemas.microsoft.com/office/powerpoint/2010/main" val="12075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5240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pic>
        <p:nvPicPr>
          <p:cNvPr id="4" name="Picture 2" descr="http://www.continuumfp.com.au/wp-content/uploads/2012/10/Estate-planning.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15" b="23623"/>
          <a:stretch/>
        </p:blipFill>
        <p:spPr bwMode="auto">
          <a:xfrm>
            <a:off x="-1" y="0"/>
            <a:ext cx="9144002"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676400"/>
            <a:ext cx="8229600" cy="4724400"/>
          </a:xfrm>
        </p:spPr>
        <p:txBody>
          <a:bodyPr>
            <a:noAutofit/>
          </a:bodyPr>
          <a:lstStyle/>
          <a:p>
            <a:pPr marL="0" indent="0">
              <a:buNone/>
            </a:pPr>
            <a:r>
              <a:rPr lang="en-US" sz="4000" b="1" dirty="0">
                <a:ln w="3175" cmpd="sng">
                  <a:noFill/>
                </a:ln>
                <a:solidFill>
                  <a:schemeClr val="accent2"/>
                </a:solidFill>
                <a:latin typeface="+mj-lt"/>
                <a:ea typeface="+mj-ea"/>
                <a:cs typeface="+mj-cs"/>
              </a:rPr>
              <a:t>Requirements for a Will:</a:t>
            </a:r>
          </a:p>
          <a:p>
            <a:pPr marL="971550" lvl="1" indent="-571500" algn="just"/>
            <a:r>
              <a:rPr lang="en-US" sz="2800" b="1" dirty="0">
                <a:solidFill>
                  <a:schemeClr val="tx1"/>
                </a:solidFill>
              </a:rPr>
              <a:t>The will must be in writing </a:t>
            </a:r>
          </a:p>
          <a:p>
            <a:pPr marL="971550" lvl="1" indent="-571500" algn="just"/>
            <a:r>
              <a:rPr lang="en-US" sz="2800" b="1" dirty="0">
                <a:solidFill>
                  <a:schemeClr val="tx1"/>
                </a:solidFill>
              </a:rPr>
              <a:t>The will must be made by a person who has attained the age of 18 </a:t>
            </a:r>
          </a:p>
          <a:p>
            <a:pPr marL="971550" lvl="1" indent="-571500" algn="just"/>
            <a:r>
              <a:rPr lang="en-US" sz="2800" b="1" dirty="0">
                <a:solidFill>
                  <a:schemeClr val="tx1"/>
                </a:solidFill>
              </a:rPr>
              <a:t>The Testator must have mental capacity</a:t>
            </a:r>
          </a:p>
          <a:p>
            <a:pPr marL="971550" lvl="1" indent="-571500" algn="just"/>
            <a:r>
              <a:rPr lang="en-US" sz="2800" b="1" dirty="0">
                <a:solidFill>
                  <a:schemeClr val="tx1"/>
                </a:solidFill>
              </a:rPr>
              <a:t>The will must be signed by the Testator</a:t>
            </a:r>
          </a:p>
          <a:p>
            <a:pPr marL="971550" lvl="1" indent="-571500" algn="just"/>
            <a:r>
              <a:rPr lang="en-US" sz="2800" b="1" dirty="0">
                <a:solidFill>
                  <a:schemeClr val="tx1"/>
                </a:solidFill>
              </a:rPr>
              <a:t>Signature at foot or end of Will</a:t>
            </a:r>
            <a:endParaRPr lang="en-US" sz="3200" b="1" dirty="0">
              <a:solidFill>
                <a:schemeClr val="tx1"/>
              </a:solidFill>
            </a:endParaRPr>
          </a:p>
        </p:txBody>
      </p:sp>
      <p:pic>
        <p:nvPicPr>
          <p:cNvPr id="2" name="Picture 1">
            <a:extLst>
              <a:ext uri="{FF2B5EF4-FFF2-40B4-BE49-F238E27FC236}">
                <a16:creationId xmlns:a16="http://schemas.microsoft.com/office/drawing/2014/main" id="{78643410-CD4F-CCA7-29BE-045511DEC210}"/>
              </a:ext>
            </a:extLst>
          </p:cNvPr>
          <p:cNvPicPr>
            <a:picLocks noChangeAspect="1"/>
          </p:cNvPicPr>
          <p:nvPr/>
        </p:nvPicPr>
        <p:blipFill>
          <a:blip r:embed="rId5"/>
          <a:stretch>
            <a:fillRect/>
          </a:stretch>
        </p:blipFill>
        <p:spPr>
          <a:xfrm>
            <a:off x="6800318" y="5804754"/>
            <a:ext cx="2365453" cy="1024217"/>
          </a:xfrm>
          <a:prstGeom prst="rect">
            <a:avLst/>
          </a:prstGeom>
        </p:spPr>
      </p:pic>
    </p:spTree>
    <p:extLst>
      <p:ext uri="{BB962C8B-B14F-4D97-AF65-F5344CB8AC3E}">
        <p14:creationId xmlns:p14="http://schemas.microsoft.com/office/powerpoint/2010/main" val="37641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5240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p>
        </p:txBody>
      </p:sp>
      <p:pic>
        <p:nvPicPr>
          <p:cNvPr id="4" name="Picture 2" descr="http://www.continuumfp.com.au/wp-content/uploads/2012/10/Estate-planning.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15" b="23623"/>
          <a:stretch/>
        </p:blipFill>
        <p:spPr bwMode="auto">
          <a:xfrm>
            <a:off x="-1" y="0"/>
            <a:ext cx="9144002"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4300" y="1676400"/>
            <a:ext cx="8915400" cy="5029200"/>
          </a:xfrm>
        </p:spPr>
        <p:txBody>
          <a:bodyPr>
            <a:noAutofit/>
          </a:bodyPr>
          <a:lstStyle/>
          <a:p>
            <a:pPr marL="0" indent="0">
              <a:buNone/>
            </a:pPr>
            <a:r>
              <a:rPr lang="en-US" sz="4000" b="1" dirty="0">
                <a:ln w="3175" cmpd="sng">
                  <a:noFill/>
                </a:ln>
                <a:solidFill>
                  <a:schemeClr val="accent2"/>
                </a:solidFill>
                <a:latin typeface="+mj-lt"/>
                <a:ea typeface="+mj-ea"/>
                <a:cs typeface="+mj-cs"/>
              </a:rPr>
              <a:t>Requirements for a Will </a:t>
            </a:r>
            <a:r>
              <a:rPr lang="en-US" sz="3600" b="1" dirty="0">
                <a:ln w="3175" cmpd="sng">
                  <a:noFill/>
                </a:ln>
                <a:solidFill>
                  <a:schemeClr val="accent2"/>
                </a:solidFill>
                <a:latin typeface="+mj-lt"/>
                <a:ea typeface="+mj-ea"/>
                <a:cs typeface="+mj-cs"/>
              </a:rPr>
              <a:t>(cont’d)</a:t>
            </a:r>
            <a:r>
              <a:rPr lang="en-US" sz="4000" b="1" dirty="0">
                <a:ln w="3175" cmpd="sng">
                  <a:noFill/>
                </a:ln>
                <a:solidFill>
                  <a:schemeClr val="accent2"/>
                </a:solidFill>
                <a:latin typeface="+mj-lt"/>
                <a:ea typeface="+mj-ea"/>
                <a:cs typeface="+mj-cs"/>
              </a:rPr>
              <a:t> :-</a:t>
            </a:r>
            <a:endParaRPr lang="en-US" sz="2400" dirty="0"/>
          </a:p>
          <a:p>
            <a:pPr marL="971550" lvl="1" indent="-571500" algn="just"/>
            <a:r>
              <a:rPr lang="en-US" sz="2400" b="1" dirty="0">
                <a:solidFill>
                  <a:schemeClr val="tx1"/>
                </a:solidFill>
              </a:rPr>
              <a:t>Testator must sign his will, in the presence of two witnesses who must both be present when the signature is made</a:t>
            </a:r>
          </a:p>
          <a:p>
            <a:pPr marL="971550" lvl="1" indent="-571500" algn="just"/>
            <a:r>
              <a:rPr lang="en-US" sz="2400" b="1" dirty="0">
                <a:solidFill>
                  <a:schemeClr val="tx1"/>
                </a:solidFill>
              </a:rPr>
              <a:t>Witnesses must sign in the presence of the testator</a:t>
            </a:r>
          </a:p>
          <a:p>
            <a:pPr marL="400050" lvl="1" indent="0" algn="just">
              <a:buNone/>
            </a:pPr>
            <a:endParaRPr lang="en-US" sz="2400" b="1" dirty="0">
              <a:solidFill>
                <a:schemeClr val="tx1"/>
              </a:solidFill>
            </a:endParaRPr>
          </a:p>
          <a:p>
            <a:pPr marL="0" indent="0">
              <a:buNone/>
            </a:pPr>
            <a:r>
              <a:rPr lang="en-US" sz="2400" u="sng" dirty="0">
                <a:solidFill>
                  <a:schemeClr val="tx1"/>
                </a:solidFill>
              </a:rPr>
              <a:t>NOTE</a:t>
            </a:r>
            <a:r>
              <a:rPr lang="en-US" sz="2400" dirty="0">
                <a:solidFill>
                  <a:schemeClr val="accent2"/>
                </a:solidFill>
              </a:rPr>
              <a:t>:  </a:t>
            </a:r>
            <a:r>
              <a:rPr lang="en-US" sz="2400" dirty="0">
                <a:solidFill>
                  <a:schemeClr val="tx1"/>
                </a:solidFill>
              </a:rPr>
              <a:t>A BENEFICIARY UNDER A WILL </a:t>
            </a:r>
            <a:r>
              <a:rPr lang="en-US" sz="2400" u="sng" dirty="0">
                <a:solidFill>
                  <a:schemeClr val="tx1"/>
                </a:solidFill>
              </a:rPr>
              <a:t>CANNOT</a:t>
            </a:r>
            <a:r>
              <a:rPr lang="en-US" sz="2400" dirty="0">
                <a:solidFill>
                  <a:schemeClr val="tx1"/>
                </a:solidFill>
              </a:rPr>
              <a:t> WITNESS THE  WILL, AS THIS WILL NULLIFY HIS/HER GIFT </a:t>
            </a:r>
          </a:p>
          <a:p>
            <a:pPr marL="0" indent="0">
              <a:buNone/>
            </a:pPr>
            <a:endParaRPr lang="en-US" dirty="0"/>
          </a:p>
        </p:txBody>
      </p:sp>
      <p:pic>
        <p:nvPicPr>
          <p:cNvPr id="2" name="Picture 1">
            <a:extLst>
              <a:ext uri="{FF2B5EF4-FFF2-40B4-BE49-F238E27FC236}">
                <a16:creationId xmlns:a16="http://schemas.microsoft.com/office/drawing/2014/main" id="{85E45DF4-929D-CA96-323F-07F5A4251C55}"/>
              </a:ext>
            </a:extLst>
          </p:cNvPr>
          <p:cNvPicPr>
            <a:picLocks noChangeAspect="1"/>
          </p:cNvPicPr>
          <p:nvPr/>
        </p:nvPicPr>
        <p:blipFill>
          <a:blip r:embed="rId5"/>
          <a:stretch>
            <a:fillRect/>
          </a:stretch>
        </p:blipFill>
        <p:spPr>
          <a:xfrm>
            <a:off x="6778547" y="5833783"/>
            <a:ext cx="2365453" cy="1024217"/>
          </a:xfrm>
          <a:prstGeom prst="rect">
            <a:avLst/>
          </a:prstGeom>
        </p:spPr>
      </p:pic>
    </p:spTree>
    <p:extLst>
      <p:ext uri="{BB962C8B-B14F-4D97-AF65-F5344CB8AC3E}">
        <p14:creationId xmlns:p14="http://schemas.microsoft.com/office/powerpoint/2010/main" val="214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ontinuumfp.com.au/wp-content/uploads/2012/10/Estate-planning.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15" b="23623"/>
          <a:stretch/>
        </p:blipFill>
        <p:spPr bwMode="auto">
          <a:xfrm>
            <a:off x="-2" y="20444"/>
            <a:ext cx="9144002"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752600"/>
            <a:ext cx="4648200" cy="685800"/>
          </a:xfrm>
        </p:spPr>
        <p:txBody>
          <a:bodyPr>
            <a:normAutofit/>
          </a:bodyPr>
          <a:lstStyle/>
          <a:p>
            <a:pPr algn="l"/>
            <a:r>
              <a:rPr lang="en-US" b="1" dirty="0">
                <a:solidFill>
                  <a:schemeClr val="accent2"/>
                </a:solidFill>
              </a:rPr>
              <a:t>Wills- Cont’d</a:t>
            </a:r>
          </a:p>
        </p:txBody>
      </p:sp>
      <p:sp>
        <p:nvSpPr>
          <p:cNvPr id="3" name="Content Placeholder 2"/>
          <p:cNvSpPr>
            <a:spLocks noGrp="1"/>
          </p:cNvSpPr>
          <p:nvPr>
            <p:ph idx="1"/>
          </p:nvPr>
        </p:nvSpPr>
        <p:spPr>
          <a:xfrm>
            <a:off x="685798" y="2057401"/>
            <a:ext cx="7772401" cy="4724400"/>
          </a:xfrm>
        </p:spPr>
        <p:txBody>
          <a:bodyPr>
            <a:normAutofit/>
          </a:bodyPr>
          <a:lstStyle/>
          <a:p>
            <a:r>
              <a:rPr lang="en-TT" sz="2400" b="1" dirty="0">
                <a:solidFill>
                  <a:schemeClr val="tx1"/>
                </a:solidFill>
              </a:rPr>
              <a:t>Will takes effect upon death</a:t>
            </a:r>
          </a:p>
          <a:p>
            <a:r>
              <a:rPr lang="en-TT" sz="2400" b="1" dirty="0">
                <a:solidFill>
                  <a:schemeClr val="tx1"/>
                </a:solidFill>
              </a:rPr>
              <a:t>Wills can be revoked</a:t>
            </a:r>
          </a:p>
          <a:p>
            <a:r>
              <a:rPr lang="en-TT" sz="2400" b="1" dirty="0">
                <a:solidFill>
                  <a:schemeClr val="tx1"/>
                </a:solidFill>
              </a:rPr>
              <a:t>Wills are revoked upon Marriage but not upon Divorce</a:t>
            </a:r>
          </a:p>
          <a:p>
            <a:r>
              <a:rPr lang="en-TT" sz="2400" b="1" dirty="0">
                <a:solidFill>
                  <a:schemeClr val="tx1"/>
                </a:solidFill>
              </a:rPr>
              <a:t>Fraud or undue influence will invalidate a Will</a:t>
            </a:r>
          </a:p>
          <a:p>
            <a:pPr marL="0" indent="0">
              <a:buNone/>
            </a:pPr>
            <a:endParaRPr lang="en-US" dirty="0"/>
          </a:p>
        </p:txBody>
      </p:sp>
      <p:pic>
        <p:nvPicPr>
          <p:cNvPr id="5" name="Picture 4">
            <a:extLst>
              <a:ext uri="{FF2B5EF4-FFF2-40B4-BE49-F238E27FC236}">
                <a16:creationId xmlns:a16="http://schemas.microsoft.com/office/drawing/2014/main" id="{12D02414-0C8C-4DFD-1316-D3D3A24CA748}"/>
              </a:ext>
            </a:extLst>
          </p:cNvPr>
          <p:cNvPicPr>
            <a:picLocks noChangeAspect="1"/>
          </p:cNvPicPr>
          <p:nvPr/>
        </p:nvPicPr>
        <p:blipFill>
          <a:blip r:embed="rId5"/>
          <a:stretch>
            <a:fillRect/>
          </a:stretch>
        </p:blipFill>
        <p:spPr>
          <a:xfrm>
            <a:off x="6742261" y="5782984"/>
            <a:ext cx="2365453" cy="1024217"/>
          </a:xfrm>
          <a:prstGeom prst="rect">
            <a:avLst/>
          </a:prstGeom>
        </p:spPr>
      </p:pic>
    </p:spTree>
    <p:extLst>
      <p:ext uri="{BB962C8B-B14F-4D97-AF65-F5344CB8AC3E}">
        <p14:creationId xmlns:p14="http://schemas.microsoft.com/office/powerpoint/2010/main" val="34751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23CF-DC02-4A85-AF09-A306FEECA8C5}"/>
              </a:ext>
            </a:extLst>
          </p:cNvPr>
          <p:cNvSpPr>
            <a:spLocks noGrp="1"/>
          </p:cNvSpPr>
          <p:nvPr>
            <p:ph type="title"/>
          </p:nvPr>
        </p:nvSpPr>
        <p:spPr>
          <a:xfrm>
            <a:off x="1080346" y="203198"/>
            <a:ext cx="6798734" cy="989663"/>
          </a:xfrm>
        </p:spPr>
        <p:txBody>
          <a:bodyPr>
            <a:normAutofit fontScale="90000"/>
          </a:bodyPr>
          <a:lstStyle/>
          <a:p>
            <a:r>
              <a:rPr lang="en-TT" b="1" dirty="0">
                <a:solidFill>
                  <a:schemeClr val="accent2"/>
                </a:solidFill>
              </a:rPr>
              <a:t>Considerations in Preparing Will</a:t>
            </a:r>
          </a:p>
        </p:txBody>
      </p:sp>
      <p:sp>
        <p:nvSpPr>
          <p:cNvPr id="3" name="Content Placeholder 2">
            <a:extLst>
              <a:ext uri="{FF2B5EF4-FFF2-40B4-BE49-F238E27FC236}">
                <a16:creationId xmlns:a16="http://schemas.microsoft.com/office/drawing/2014/main" id="{AF89710B-6958-49E2-ABC7-C1479332318D}"/>
              </a:ext>
            </a:extLst>
          </p:cNvPr>
          <p:cNvSpPr>
            <a:spLocks noGrp="1"/>
          </p:cNvSpPr>
          <p:nvPr>
            <p:ph idx="1"/>
          </p:nvPr>
        </p:nvSpPr>
        <p:spPr>
          <a:xfrm>
            <a:off x="1080346" y="1600200"/>
            <a:ext cx="7747004" cy="5054602"/>
          </a:xfrm>
        </p:spPr>
        <p:txBody>
          <a:bodyPr>
            <a:normAutofit fontScale="92500" lnSpcReduction="10000"/>
          </a:bodyPr>
          <a:lstStyle/>
          <a:p>
            <a:r>
              <a:rPr lang="en-TT" b="1" dirty="0">
                <a:solidFill>
                  <a:schemeClr val="tx1"/>
                </a:solidFill>
              </a:rPr>
              <a:t>Have an Attorney prepare the Will</a:t>
            </a:r>
          </a:p>
          <a:p>
            <a:r>
              <a:rPr lang="en-TT" b="1" dirty="0">
                <a:solidFill>
                  <a:schemeClr val="tx1"/>
                </a:solidFill>
              </a:rPr>
              <a:t>Have a list of assets prepared (not jointly held /or named beneficiaries)</a:t>
            </a:r>
          </a:p>
          <a:p>
            <a:r>
              <a:rPr lang="en-TT" b="1" dirty="0">
                <a:solidFill>
                  <a:schemeClr val="tx1"/>
                </a:solidFill>
              </a:rPr>
              <a:t>Who are:</a:t>
            </a:r>
          </a:p>
          <a:p>
            <a:pPr lvl="1">
              <a:buFont typeface="Courier New" panose="02070309020205020404" pitchFamily="49" charset="0"/>
              <a:buChar char="o"/>
            </a:pPr>
            <a:r>
              <a:rPr lang="en-TT" sz="2200" b="1" dirty="0">
                <a:solidFill>
                  <a:schemeClr val="tx1"/>
                </a:solidFill>
              </a:rPr>
              <a:t>The Executors (you can name up to four Executors)</a:t>
            </a:r>
          </a:p>
          <a:p>
            <a:pPr lvl="1">
              <a:buFont typeface="Courier New" panose="02070309020205020404" pitchFamily="49" charset="0"/>
              <a:buChar char="o"/>
            </a:pPr>
            <a:r>
              <a:rPr lang="en-TT" sz="2200" b="1" dirty="0">
                <a:solidFill>
                  <a:schemeClr val="tx1"/>
                </a:solidFill>
              </a:rPr>
              <a:t>The Beneficiaries (including residuary estate)</a:t>
            </a:r>
          </a:p>
          <a:p>
            <a:pPr>
              <a:buFont typeface="Wingdings" panose="05000000000000000000" pitchFamily="2" charset="2"/>
              <a:buChar char="Ø"/>
            </a:pPr>
            <a:r>
              <a:rPr lang="en-TT" b="1" dirty="0">
                <a:solidFill>
                  <a:schemeClr val="tx1"/>
                </a:solidFill>
              </a:rPr>
              <a:t>Can name Guardians of minors</a:t>
            </a:r>
          </a:p>
          <a:p>
            <a:r>
              <a:rPr lang="en-TT" b="1" dirty="0">
                <a:solidFill>
                  <a:schemeClr val="tx1"/>
                </a:solidFill>
              </a:rPr>
              <a:t>Securing your will</a:t>
            </a:r>
          </a:p>
          <a:p>
            <a:r>
              <a:rPr lang="en-TT" b="1" dirty="0">
                <a:solidFill>
                  <a:schemeClr val="tx1"/>
                </a:solidFill>
              </a:rPr>
              <a:t>Considerations for distribution of property among multiple beneficiaries and occupiers</a:t>
            </a:r>
          </a:p>
          <a:p>
            <a:r>
              <a:rPr lang="en-TT" b="1" dirty="0">
                <a:solidFill>
                  <a:schemeClr val="tx1"/>
                </a:solidFill>
              </a:rPr>
              <a:t>Property with no Deed</a:t>
            </a:r>
          </a:p>
          <a:p>
            <a:r>
              <a:rPr lang="en-TT" b="1" dirty="0">
                <a:solidFill>
                  <a:schemeClr val="tx1"/>
                </a:solidFill>
              </a:rPr>
              <a:t>Joint tenancy vs tenancy in common</a:t>
            </a:r>
          </a:p>
          <a:p>
            <a:r>
              <a:rPr lang="en-TT" b="1" dirty="0">
                <a:solidFill>
                  <a:schemeClr val="tx1"/>
                </a:solidFill>
              </a:rPr>
              <a:t>Where the property is located</a:t>
            </a:r>
          </a:p>
          <a:p>
            <a:pPr>
              <a:buFont typeface="Arial" panose="020B0604020202020204" pitchFamily="34" charset="0"/>
              <a:buChar char="•"/>
            </a:pPr>
            <a:endParaRPr lang="en-TT" dirty="0"/>
          </a:p>
          <a:p>
            <a:pPr>
              <a:buFont typeface="Arial" panose="020B0604020202020204" pitchFamily="34" charset="0"/>
              <a:buChar char="•"/>
            </a:pPr>
            <a:endParaRPr lang="en-TT" dirty="0"/>
          </a:p>
          <a:p>
            <a:pPr>
              <a:buFont typeface="Arial" panose="020B0604020202020204" pitchFamily="34" charset="0"/>
              <a:buChar char="•"/>
            </a:pPr>
            <a:endParaRPr lang="en-TT" dirty="0"/>
          </a:p>
        </p:txBody>
      </p:sp>
      <p:pic>
        <p:nvPicPr>
          <p:cNvPr id="4" name="Picture 3">
            <a:extLst>
              <a:ext uri="{FF2B5EF4-FFF2-40B4-BE49-F238E27FC236}">
                <a16:creationId xmlns:a16="http://schemas.microsoft.com/office/drawing/2014/main" id="{F46446DD-85EB-4501-420F-E6393CAA666B}"/>
              </a:ext>
            </a:extLst>
          </p:cNvPr>
          <p:cNvPicPr>
            <a:picLocks noChangeAspect="1"/>
          </p:cNvPicPr>
          <p:nvPr/>
        </p:nvPicPr>
        <p:blipFill>
          <a:blip r:embed="rId3"/>
          <a:stretch>
            <a:fillRect/>
          </a:stretch>
        </p:blipFill>
        <p:spPr>
          <a:xfrm>
            <a:off x="6696353" y="5797497"/>
            <a:ext cx="2365453" cy="1024217"/>
          </a:xfrm>
          <a:prstGeom prst="rect">
            <a:avLst/>
          </a:prstGeom>
        </p:spPr>
      </p:pic>
    </p:spTree>
    <p:extLst>
      <p:ext uri="{BB962C8B-B14F-4D97-AF65-F5344CB8AC3E}">
        <p14:creationId xmlns:p14="http://schemas.microsoft.com/office/powerpoint/2010/main" val="2347611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A0C5-D7B6-216F-52AF-4FB2B49961E9}"/>
              </a:ext>
            </a:extLst>
          </p:cNvPr>
          <p:cNvSpPr>
            <a:spLocks noGrp="1"/>
          </p:cNvSpPr>
          <p:nvPr>
            <p:ph type="title"/>
          </p:nvPr>
        </p:nvSpPr>
        <p:spPr>
          <a:xfrm>
            <a:off x="1295402" y="228600"/>
            <a:ext cx="6798734" cy="1143000"/>
          </a:xfrm>
        </p:spPr>
        <p:txBody>
          <a:bodyPr>
            <a:normAutofit/>
          </a:bodyPr>
          <a:lstStyle/>
          <a:p>
            <a:r>
              <a:rPr lang="en-TT" sz="3600" b="1" dirty="0">
                <a:solidFill>
                  <a:schemeClr val="accent2"/>
                </a:solidFill>
              </a:rPr>
              <a:t>Role of the Executor</a:t>
            </a:r>
          </a:p>
        </p:txBody>
      </p:sp>
      <p:sp>
        <p:nvSpPr>
          <p:cNvPr id="3" name="Content Placeholder 2">
            <a:extLst>
              <a:ext uri="{FF2B5EF4-FFF2-40B4-BE49-F238E27FC236}">
                <a16:creationId xmlns:a16="http://schemas.microsoft.com/office/drawing/2014/main" id="{BDDC9B0A-752A-1C93-A81F-2F3373625BC3}"/>
              </a:ext>
            </a:extLst>
          </p:cNvPr>
          <p:cNvSpPr>
            <a:spLocks noGrp="1"/>
          </p:cNvSpPr>
          <p:nvPr>
            <p:ph idx="1"/>
          </p:nvPr>
        </p:nvSpPr>
        <p:spPr>
          <a:xfrm>
            <a:off x="785285" y="1371600"/>
            <a:ext cx="7818968" cy="4715933"/>
          </a:xfrm>
        </p:spPr>
        <p:txBody>
          <a:bodyPr>
            <a:normAutofit lnSpcReduction="10000"/>
          </a:bodyPr>
          <a:lstStyle/>
          <a:p>
            <a:r>
              <a:rPr lang="en-TT" b="1" dirty="0">
                <a:solidFill>
                  <a:schemeClr val="tx1"/>
                </a:solidFill>
              </a:rPr>
              <a:t>The Executor has the responsibility of applying to the High Court for a Grant of Probate, paying any debts, expenses of the Estate and of distributing the Estate of the deceased in accordance with the Will</a:t>
            </a:r>
          </a:p>
          <a:p>
            <a:r>
              <a:rPr lang="en-TT" b="1" dirty="0">
                <a:solidFill>
                  <a:schemeClr val="tx1"/>
                </a:solidFill>
              </a:rPr>
              <a:t>Should be over 18</a:t>
            </a:r>
          </a:p>
          <a:p>
            <a:r>
              <a:rPr lang="en-TT" b="1" dirty="0">
                <a:solidFill>
                  <a:schemeClr val="tx1"/>
                </a:solidFill>
              </a:rPr>
              <a:t>Should be someone you trust</a:t>
            </a:r>
          </a:p>
          <a:p>
            <a:r>
              <a:rPr lang="en-TT" b="1" dirty="0">
                <a:solidFill>
                  <a:schemeClr val="tx1"/>
                </a:solidFill>
              </a:rPr>
              <a:t>Ideally be younger than you- consideration to appoint at least two</a:t>
            </a:r>
          </a:p>
          <a:p>
            <a:r>
              <a:rPr lang="en-TT" b="1" dirty="0">
                <a:solidFill>
                  <a:schemeClr val="tx1"/>
                </a:solidFill>
              </a:rPr>
              <a:t>Discuss with the Executor his/her appointment</a:t>
            </a:r>
          </a:p>
          <a:p>
            <a:r>
              <a:rPr lang="en-TT" b="1" dirty="0">
                <a:solidFill>
                  <a:schemeClr val="tx1"/>
                </a:solidFill>
              </a:rPr>
              <a:t>Provide a copy of Will/ inform them where it is located</a:t>
            </a:r>
          </a:p>
          <a:p>
            <a:r>
              <a:rPr lang="en-TT" b="1" dirty="0">
                <a:solidFill>
                  <a:schemeClr val="tx1"/>
                </a:solidFill>
              </a:rPr>
              <a:t>Inform them if the Will is revoked</a:t>
            </a:r>
          </a:p>
          <a:p>
            <a:r>
              <a:rPr lang="en-TT" b="1" dirty="0">
                <a:solidFill>
                  <a:schemeClr val="tx1"/>
                </a:solidFill>
              </a:rPr>
              <a:t>Provision for expenses to Probate the Will</a:t>
            </a:r>
          </a:p>
          <a:p>
            <a:endParaRPr lang="en-TT" dirty="0"/>
          </a:p>
        </p:txBody>
      </p:sp>
      <p:pic>
        <p:nvPicPr>
          <p:cNvPr id="4" name="Picture 3">
            <a:extLst>
              <a:ext uri="{FF2B5EF4-FFF2-40B4-BE49-F238E27FC236}">
                <a16:creationId xmlns:a16="http://schemas.microsoft.com/office/drawing/2014/main" id="{7C8F34FF-FEC1-4F41-BE93-30A5107F9AB6}"/>
              </a:ext>
            </a:extLst>
          </p:cNvPr>
          <p:cNvPicPr>
            <a:picLocks noChangeAspect="1"/>
          </p:cNvPicPr>
          <p:nvPr/>
        </p:nvPicPr>
        <p:blipFill>
          <a:blip r:embed="rId2"/>
          <a:stretch>
            <a:fillRect/>
          </a:stretch>
        </p:blipFill>
        <p:spPr>
          <a:xfrm>
            <a:off x="6720490" y="5800041"/>
            <a:ext cx="2365453" cy="1024217"/>
          </a:xfrm>
          <a:prstGeom prst="rect">
            <a:avLst/>
          </a:prstGeom>
        </p:spPr>
      </p:pic>
    </p:spTree>
    <p:extLst>
      <p:ext uri="{BB962C8B-B14F-4D97-AF65-F5344CB8AC3E}">
        <p14:creationId xmlns:p14="http://schemas.microsoft.com/office/powerpoint/2010/main" val="3699400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6CE16-3B0E-F8DF-DAED-6B072B303CB5}"/>
              </a:ext>
            </a:extLst>
          </p:cNvPr>
          <p:cNvSpPr>
            <a:spLocks noGrp="1"/>
          </p:cNvSpPr>
          <p:nvPr>
            <p:ph type="title"/>
          </p:nvPr>
        </p:nvSpPr>
        <p:spPr>
          <a:xfrm>
            <a:off x="1176865" y="304800"/>
            <a:ext cx="6798734" cy="989663"/>
          </a:xfrm>
        </p:spPr>
        <p:txBody>
          <a:bodyPr/>
          <a:lstStyle/>
          <a:p>
            <a:r>
              <a:rPr lang="en-TT" b="1" dirty="0">
                <a:solidFill>
                  <a:schemeClr val="accent2"/>
                </a:solidFill>
              </a:rPr>
              <a:t>Common Misconceptions!</a:t>
            </a:r>
          </a:p>
        </p:txBody>
      </p:sp>
      <p:sp>
        <p:nvSpPr>
          <p:cNvPr id="3" name="Content Placeholder 2">
            <a:extLst>
              <a:ext uri="{FF2B5EF4-FFF2-40B4-BE49-F238E27FC236}">
                <a16:creationId xmlns:a16="http://schemas.microsoft.com/office/drawing/2014/main" id="{87E1570A-3897-A71A-CC64-C43F9C708E52}"/>
              </a:ext>
            </a:extLst>
          </p:cNvPr>
          <p:cNvSpPr>
            <a:spLocks noGrp="1"/>
          </p:cNvSpPr>
          <p:nvPr>
            <p:ph idx="1"/>
          </p:nvPr>
        </p:nvSpPr>
        <p:spPr>
          <a:xfrm>
            <a:off x="1176864" y="1294463"/>
            <a:ext cx="7052735" cy="4640670"/>
          </a:xfrm>
        </p:spPr>
        <p:txBody>
          <a:bodyPr>
            <a:normAutofit/>
          </a:bodyPr>
          <a:lstStyle/>
          <a:p>
            <a:r>
              <a:rPr lang="en-TT" b="1" dirty="0">
                <a:solidFill>
                  <a:schemeClr val="tx1"/>
                </a:solidFill>
              </a:rPr>
              <a:t>Wills are expensive and time consuming</a:t>
            </a:r>
          </a:p>
          <a:p>
            <a:r>
              <a:rPr lang="en-TT" b="1" dirty="0">
                <a:solidFill>
                  <a:schemeClr val="tx1"/>
                </a:solidFill>
              </a:rPr>
              <a:t>Only the rich need to do Wills</a:t>
            </a:r>
          </a:p>
          <a:p>
            <a:r>
              <a:rPr lang="en-TT" b="1" dirty="0">
                <a:solidFill>
                  <a:schemeClr val="tx1"/>
                </a:solidFill>
              </a:rPr>
              <a:t>I am too young for a Will</a:t>
            </a:r>
          </a:p>
          <a:p>
            <a:r>
              <a:rPr lang="en-TT" b="1" dirty="0">
                <a:solidFill>
                  <a:schemeClr val="tx1"/>
                </a:solidFill>
              </a:rPr>
              <a:t>My family knows my wishes so I don’t have to do a Will / Telling someone my wishes has the same effect as a Will</a:t>
            </a:r>
          </a:p>
          <a:p>
            <a:r>
              <a:rPr lang="en-TT" b="1" dirty="0">
                <a:solidFill>
                  <a:schemeClr val="tx1"/>
                </a:solidFill>
              </a:rPr>
              <a:t>That entitlement happens upon death of testator</a:t>
            </a:r>
          </a:p>
          <a:p>
            <a:r>
              <a:rPr lang="en-TT" b="1" dirty="0">
                <a:solidFill>
                  <a:schemeClr val="tx1"/>
                </a:solidFill>
              </a:rPr>
              <a:t>Wills are irreversible</a:t>
            </a:r>
          </a:p>
          <a:p>
            <a:r>
              <a:rPr lang="en-TT" b="1" dirty="0">
                <a:solidFill>
                  <a:schemeClr val="tx1"/>
                </a:solidFill>
              </a:rPr>
              <a:t>A beneficiary loses entitlement if they die after testator but before distribution </a:t>
            </a:r>
          </a:p>
          <a:p>
            <a:r>
              <a:rPr lang="en-TT" b="1" dirty="0">
                <a:solidFill>
                  <a:schemeClr val="tx1"/>
                </a:solidFill>
              </a:rPr>
              <a:t>That Wills have to be registered to take effect</a:t>
            </a:r>
          </a:p>
          <a:p>
            <a:endParaRPr lang="en-TT" dirty="0"/>
          </a:p>
        </p:txBody>
      </p:sp>
      <p:pic>
        <p:nvPicPr>
          <p:cNvPr id="4" name="Picture 3">
            <a:extLst>
              <a:ext uri="{FF2B5EF4-FFF2-40B4-BE49-F238E27FC236}">
                <a16:creationId xmlns:a16="http://schemas.microsoft.com/office/drawing/2014/main" id="{4C490D9A-52A4-44FC-467A-B0D6F794E8E4}"/>
              </a:ext>
            </a:extLst>
          </p:cNvPr>
          <p:cNvPicPr>
            <a:picLocks noChangeAspect="1"/>
          </p:cNvPicPr>
          <p:nvPr/>
        </p:nvPicPr>
        <p:blipFill>
          <a:blip r:embed="rId2"/>
          <a:stretch>
            <a:fillRect/>
          </a:stretch>
        </p:blipFill>
        <p:spPr>
          <a:xfrm>
            <a:off x="6742261" y="5797497"/>
            <a:ext cx="2365453" cy="1024217"/>
          </a:xfrm>
          <a:prstGeom prst="rect">
            <a:avLst/>
          </a:prstGeom>
        </p:spPr>
      </p:pic>
    </p:spTree>
    <p:extLst>
      <p:ext uri="{BB962C8B-B14F-4D97-AF65-F5344CB8AC3E}">
        <p14:creationId xmlns:p14="http://schemas.microsoft.com/office/powerpoint/2010/main" val="325371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76400"/>
            <a:ext cx="7010400" cy="4572000"/>
          </a:xfrm>
        </p:spPr>
        <p:txBody>
          <a:bodyPr/>
          <a:lstStyle/>
          <a:p>
            <a:pPr algn="just"/>
            <a:endParaRPr lang="en-US" sz="2200" dirty="0">
              <a:solidFill>
                <a:schemeClr val="bg1"/>
              </a:solidFill>
            </a:endParaRPr>
          </a:p>
          <a:p>
            <a:pPr marL="0" indent="0" algn="just">
              <a:buNone/>
            </a:pPr>
            <a:endParaRPr lang="en-US" sz="2200" dirty="0">
              <a:solidFill>
                <a:schemeClr val="bg1"/>
              </a:solidFill>
            </a:endParaRPr>
          </a:p>
        </p:txBody>
      </p:sp>
      <p:sp>
        <p:nvSpPr>
          <p:cNvPr id="8" name="AutoShape 7"/>
          <p:cNvSpPr>
            <a:spLocks noChangeArrowheads="1"/>
          </p:cNvSpPr>
          <p:nvPr/>
        </p:nvSpPr>
        <p:spPr bwMode="gray">
          <a:xfrm>
            <a:off x="2362200" y="763438"/>
            <a:ext cx="4157662" cy="762001"/>
          </a:xfrm>
          <a:prstGeom prst="roundRect">
            <a:avLst>
              <a:gd name="adj" fmla="val 50000"/>
            </a:avLst>
          </a:prstGeom>
          <a:solidFill>
            <a:schemeClr val="tx1"/>
          </a:soli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TT" sz="4400" b="1" i="0" u="none" strike="noStrike" kern="0" cap="none" spc="0" normalizeH="0" baseline="0" noProof="0" dirty="0">
              <a:ln>
                <a:noFill/>
              </a:ln>
              <a:solidFill>
                <a:srgbClr val="FFFFFF"/>
              </a:solidFill>
              <a:effectLst/>
              <a:uLnTx/>
              <a:uFillTx/>
              <a:latin typeface="Arial Black" pitchFamily="34" charset="0"/>
            </a:endParaRPr>
          </a:p>
        </p:txBody>
      </p:sp>
      <p:sp>
        <p:nvSpPr>
          <p:cNvPr id="2" name="TextBox 1"/>
          <p:cNvSpPr txBox="1"/>
          <p:nvPr/>
        </p:nvSpPr>
        <p:spPr>
          <a:xfrm>
            <a:off x="2667000" y="817553"/>
            <a:ext cx="3657600" cy="707886"/>
          </a:xfrm>
          <a:prstGeom prst="rect">
            <a:avLst/>
          </a:prstGeom>
          <a:solidFill>
            <a:schemeClr val="tx1"/>
          </a:solidFill>
        </p:spPr>
        <p:txBody>
          <a:bodyPr wrap="square" rtlCol="0">
            <a:spAutoFit/>
          </a:bodyPr>
          <a:lstStyle/>
          <a:p>
            <a:r>
              <a:rPr lang="en-US" sz="4000" b="1" dirty="0">
                <a:solidFill>
                  <a:schemeClr val="accent2"/>
                </a:solidFill>
              </a:rPr>
              <a:t>Intestacy</a:t>
            </a:r>
            <a:endParaRPr lang="en-TT" sz="4000" b="1" dirty="0">
              <a:solidFill>
                <a:schemeClr val="accent2"/>
              </a:solidFill>
            </a:endParaRPr>
          </a:p>
        </p:txBody>
      </p:sp>
      <p:sp>
        <p:nvSpPr>
          <p:cNvPr id="6" name="AutoShape 4">
            <a:extLst>
              <a:ext uri="{FF2B5EF4-FFF2-40B4-BE49-F238E27FC236}">
                <a16:creationId xmlns:a16="http://schemas.microsoft.com/office/drawing/2014/main" id="{2D8182D9-2C15-4DDA-9B94-5AE85BA4A02B}"/>
              </a:ext>
            </a:extLst>
          </p:cNvPr>
          <p:cNvSpPr>
            <a:spLocks noChangeArrowheads="1"/>
          </p:cNvSpPr>
          <p:nvPr/>
        </p:nvSpPr>
        <p:spPr bwMode="gray">
          <a:xfrm>
            <a:off x="669131" y="1918858"/>
            <a:ext cx="7543800" cy="3657600"/>
          </a:xfrm>
          <a:prstGeom prst="chevron">
            <a:avLst>
              <a:gd name="adj" fmla="val 17842"/>
            </a:avLst>
          </a:prstGeom>
          <a:solidFill>
            <a:schemeClr val="tx1"/>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TT" sz="1800" b="0" i="0" u="none" strike="noStrike" kern="0" cap="none" spc="0" normalizeH="0" baseline="0" noProof="0" dirty="0">
              <a:ln>
                <a:noFill/>
              </a:ln>
              <a:solidFill>
                <a:srgbClr val="0C1B5A"/>
              </a:solidFill>
              <a:effectLst/>
              <a:uLnTx/>
              <a:uFillTx/>
              <a:latin typeface="Arial" pitchFamily="34" charset="0"/>
            </a:endParaRPr>
          </a:p>
        </p:txBody>
      </p:sp>
      <p:sp>
        <p:nvSpPr>
          <p:cNvPr id="4" name="TextBox 3">
            <a:extLst>
              <a:ext uri="{FF2B5EF4-FFF2-40B4-BE49-F238E27FC236}">
                <a16:creationId xmlns:a16="http://schemas.microsoft.com/office/drawing/2014/main" id="{EB67AFCF-CFDD-49DA-933F-45EF100C2FDD}"/>
              </a:ext>
            </a:extLst>
          </p:cNvPr>
          <p:cNvSpPr txBox="1"/>
          <p:nvPr/>
        </p:nvSpPr>
        <p:spPr>
          <a:xfrm>
            <a:off x="1524000" y="2039498"/>
            <a:ext cx="5715000"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bg1"/>
                </a:solidFill>
              </a:rPr>
              <a:t>If you die without a Will, the Law (not you) determines who gets what share of your Estate.</a:t>
            </a:r>
          </a:p>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The Law also determines who has the right to apply for your Estate (Letters of Administration).</a:t>
            </a:r>
          </a:p>
          <a:p>
            <a:pPr marL="342900" indent="-342900">
              <a:buFont typeface="Arial" panose="020B0604020202020204" pitchFamily="34" charset="0"/>
              <a:buChar char="•"/>
            </a:pPr>
            <a:endParaRPr lang="en-US" sz="2400" b="1" dirty="0">
              <a:solidFill>
                <a:schemeClr val="bg1"/>
              </a:solidFill>
            </a:endParaRPr>
          </a:p>
          <a:p>
            <a:pPr marL="342900" indent="-342900">
              <a:buFont typeface="Arial" panose="020B0604020202020204" pitchFamily="34" charset="0"/>
              <a:buChar char="•"/>
            </a:pPr>
            <a:r>
              <a:rPr lang="en-US" sz="2400" b="1" dirty="0">
                <a:solidFill>
                  <a:schemeClr val="bg1"/>
                </a:solidFill>
              </a:rPr>
              <a:t>Common Law relationships.</a:t>
            </a:r>
          </a:p>
        </p:txBody>
      </p:sp>
      <p:pic>
        <p:nvPicPr>
          <p:cNvPr id="5" name="Picture 4">
            <a:extLst>
              <a:ext uri="{FF2B5EF4-FFF2-40B4-BE49-F238E27FC236}">
                <a16:creationId xmlns:a16="http://schemas.microsoft.com/office/drawing/2014/main" id="{5142A628-59B0-4FD4-C26A-9AF77DF03088}"/>
              </a:ext>
            </a:extLst>
          </p:cNvPr>
          <p:cNvPicPr>
            <a:picLocks noChangeAspect="1"/>
          </p:cNvPicPr>
          <p:nvPr/>
        </p:nvPicPr>
        <p:blipFill>
          <a:blip r:embed="rId3"/>
          <a:stretch>
            <a:fillRect/>
          </a:stretch>
        </p:blipFill>
        <p:spPr>
          <a:xfrm>
            <a:off x="6778547" y="5856931"/>
            <a:ext cx="2365453" cy="1024217"/>
          </a:xfrm>
          <a:prstGeom prst="rect">
            <a:avLst/>
          </a:prstGeom>
        </p:spPr>
      </p:pic>
    </p:spTree>
    <p:extLst>
      <p:ext uri="{BB962C8B-B14F-4D97-AF65-F5344CB8AC3E}">
        <p14:creationId xmlns:p14="http://schemas.microsoft.com/office/powerpoint/2010/main" val="119432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467600" cy="1359468"/>
          </a:xfrm>
        </p:spPr>
        <p:txBody>
          <a:bodyPr>
            <a:normAutofit/>
          </a:bodyPr>
          <a:lstStyle/>
          <a:p>
            <a:pPr algn="ctr"/>
            <a:r>
              <a:rPr lang="en-US" b="1" dirty="0">
                <a:solidFill>
                  <a:schemeClr val="accent2"/>
                </a:solidFill>
              </a:rPr>
              <a:t>Distributing</a:t>
            </a:r>
            <a:r>
              <a:rPr lang="en-US" sz="2800" b="1" dirty="0">
                <a:solidFill>
                  <a:schemeClr val="accent2"/>
                </a:solidFill>
                <a:effectLst>
                  <a:glow rad="101600">
                    <a:srgbClr val="FFFFFF"/>
                  </a:glow>
                  <a:outerShdw blurRad="51000" dist="37000" dir="5400000" algn="tl" rotWithShape="0">
                    <a:srgbClr val="000000">
                      <a:alpha val="25000"/>
                    </a:srgbClr>
                  </a:outerShdw>
                </a:effectLst>
              </a:rPr>
              <a:t> </a:t>
            </a:r>
            <a:r>
              <a:rPr lang="en-US" b="1" dirty="0">
                <a:solidFill>
                  <a:schemeClr val="accent2"/>
                </a:solidFill>
              </a:rPr>
              <a:t>Property Before Death (Inter Vivos)</a:t>
            </a:r>
          </a:p>
        </p:txBody>
      </p:sp>
      <p:sp>
        <p:nvSpPr>
          <p:cNvPr id="7" name="Content Placeholder 2"/>
          <p:cNvSpPr txBox="1">
            <a:spLocks/>
          </p:cNvSpPr>
          <p:nvPr/>
        </p:nvSpPr>
        <p:spPr bwMode="auto">
          <a:xfrm>
            <a:off x="990600" y="1816668"/>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Font typeface="Georgia" pitchFamily="1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Georgia" pitchFamily="18"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Font typeface="Georgia" pitchFamily="18"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Georgia" pitchFamily="18"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Font typeface="Georgia" pitchFamily="18" charset="0"/>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buFont typeface="Georgia" pitchFamily="18" charset="0"/>
              <a:buNone/>
            </a:pPr>
            <a:r>
              <a:rPr lang="en-US" b="1" u="sng" kern="0" dirty="0"/>
              <a:t>Benefits</a:t>
            </a:r>
            <a:r>
              <a:rPr lang="en-US" b="1" kern="0" dirty="0"/>
              <a:t> </a:t>
            </a:r>
          </a:p>
          <a:p>
            <a:pPr lvl="1"/>
            <a:r>
              <a:rPr lang="en-US" b="1" kern="0" dirty="0"/>
              <a:t> Ensure your wishes are fulfilled/Reduce conflict/Reduce administrative burden/expense</a:t>
            </a:r>
          </a:p>
          <a:p>
            <a:pPr marL="0" indent="0">
              <a:buFont typeface="Georgia" pitchFamily="18" charset="0"/>
              <a:buNone/>
            </a:pPr>
            <a:r>
              <a:rPr lang="en-US" b="1" u="sng" kern="0" dirty="0"/>
              <a:t>Considerations</a:t>
            </a:r>
          </a:p>
          <a:p>
            <a:pPr lvl="1"/>
            <a:r>
              <a:rPr lang="en-US" b="1" kern="0" dirty="0"/>
              <a:t>Deeds (consider impact of joint vs tenancy in common)</a:t>
            </a:r>
          </a:p>
          <a:p>
            <a:pPr lvl="1"/>
            <a:r>
              <a:rPr lang="en-US" b="1" kern="0" dirty="0"/>
              <a:t>Life tenancy</a:t>
            </a:r>
          </a:p>
          <a:p>
            <a:pPr lvl="1"/>
            <a:r>
              <a:rPr lang="en-US" b="1" kern="0" dirty="0"/>
              <a:t>Joint Accounts</a:t>
            </a:r>
          </a:p>
          <a:p>
            <a:pPr lvl="1"/>
            <a:r>
              <a:rPr lang="en-US" b="1" kern="0" dirty="0"/>
              <a:t>Insurance Policies</a:t>
            </a:r>
          </a:p>
          <a:p>
            <a:pPr lvl="1"/>
            <a:r>
              <a:rPr lang="en-US" b="1" kern="0" dirty="0"/>
              <a:t>Physically distributing belongings</a:t>
            </a:r>
          </a:p>
          <a:p>
            <a:pPr marL="0" lvl="1" indent="0">
              <a:buNone/>
            </a:pPr>
            <a:r>
              <a:rPr lang="en-US" b="1" u="sng" kern="0" dirty="0"/>
              <a:t>Disadvantages</a:t>
            </a:r>
          </a:p>
          <a:p>
            <a:pPr marL="441325" lvl="1" indent="98425"/>
            <a:r>
              <a:rPr lang="en-US" b="1" kern="0" dirty="0"/>
              <a:t> May require consent of beneficiary to revoke</a:t>
            </a:r>
          </a:p>
          <a:p>
            <a:pPr marL="457200" lvl="1" indent="0">
              <a:buNone/>
            </a:pPr>
            <a:endParaRPr lang="en-US" b="1" kern="0" dirty="0"/>
          </a:p>
        </p:txBody>
      </p:sp>
    </p:spTree>
    <p:extLst>
      <p:ext uri="{BB962C8B-B14F-4D97-AF65-F5344CB8AC3E}">
        <p14:creationId xmlns:p14="http://schemas.microsoft.com/office/powerpoint/2010/main" val="225255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200" y="1676400"/>
            <a:ext cx="6066999" cy="2162175"/>
          </a:xfrm>
          <a:prstGeom prst="rect">
            <a:avLst/>
          </a:prstGeom>
        </p:spPr>
      </p:pic>
    </p:spTree>
    <p:extLst>
      <p:ext uri="{BB962C8B-B14F-4D97-AF65-F5344CB8AC3E}">
        <p14:creationId xmlns:p14="http://schemas.microsoft.com/office/powerpoint/2010/main" val="103311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762000"/>
            <a:ext cx="6798734" cy="913463"/>
          </a:xfrm>
        </p:spPr>
        <p:txBody>
          <a:bodyPr/>
          <a:lstStyle/>
          <a:p>
            <a:r>
              <a:rPr lang="en-US" b="1" dirty="0">
                <a:solidFill>
                  <a:schemeClr val="accent2"/>
                </a:solidFill>
              </a:rPr>
              <a:t>Disclaimer</a:t>
            </a:r>
            <a:endParaRPr lang="en-TT" b="1" dirty="0">
              <a:solidFill>
                <a:schemeClr val="accent2"/>
              </a:solidFill>
            </a:endParaRPr>
          </a:p>
        </p:txBody>
      </p:sp>
      <p:sp>
        <p:nvSpPr>
          <p:cNvPr id="3" name="Content Placeholder 2"/>
          <p:cNvSpPr>
            <a:spLocks noGrp="1"/>
          </p:cNvSpPr>
          <p:nvPr>
            <p:ph idx="1"/>
          </p:nvPr>
        </p:nvSpPr>
        <p:spPr>
          <a:xfrm>
            <a:off x="1144040" y="2438400"/>
            <a:ext cx="6798735" cy="3124200"/>
          </a:xfrm>
        </p:spPr>
        <p:txBody>
          <a:bodyPr>
            <a:normAutofit/>
          </a:bodyPr>
          <a:lstStyle/>
          <a:p>
            <a:r>
              <a:rPr lang="en-TT" sz="2600" b="1" dirty="0">
                <a:solidFill>
                  <a:schemeClr val="tx1"/>
                </a:solidFill>
              </a:rPr>
              <a:t>Be advised that this presentation is for general information purposes only</a:t>
            </a:r>
          </a:p>
          <a:p>
            <a:endParaRPr lang="en-TT" sz="2600" b="1" dirty="0">
              <a:solidFill>
                <a:schemeClr val="tx1"/>
              </a:solidFill>
            </a:endParaRPr>
          </a:p>
          <a:p>
            <a:r>
              <a:rPr lang="en-TT" sz="2600" b="1" dirty="0">
                <a:solidFill>
                  <a:schemeClr val="tx1"/>
                </a:solidFill>
              </a:rPr>
              <a:t>Please seek the advice of an Attorney at Law for specific legal advice relating to your situation</a:t>
            </a:r>
            <a:endParaRPr lang="en-US" sz="2600" b="1" dirty="0">
              <a:solidFill>
                <a:schemeClr val="tx1"/>
              </a:solidFill>
            </a:endParaRPr>
          </a:p>
          <a:p>
            <a:endParaRPr lang="en-US" sz="2600" b="1" dirty="0"/>
          </a:p>
          <a:p>
            <a:endParaRPr lang="en-US" sz="2600" b="1" dirty="0"/>
          </a:p>
          <a:p>
            <a:endParaRPr lang="en-TT" sz="2600" b="1" dirty="0"/>
          </a:p>
        </p:txBody>
      </p:sp>
      <p:pic>
        <p:nvPicPr>
          <p:cNvPr id="4" name="Picture 3">
            <a:extLst>
              <a:ext uri="{FF2B5EF4-FFF2-40B4-BE49-F238E27FC236}">
                <a16:creationId xmlns:a16="http://schemas.microsoft.com/office/drawing/2014/main" id="{B737A9DF-9012-EB72-7062-4F4303698DDC}"/>
              </a:ext>
            </a:extLst>
          </p:cNvPr>
          <p:cNvPicPr>
            <a:picLocks noChangeAspect="1"/>
          </p:cNvPicPr>
          <p:nvPr/>
        </p:nvPicPr>
        <p:blipFill>
          <a:blip r:embed="rId3"/>
          <a:stretch>
            <a:fillRect/>
          </a:stretch>
        </p:blipFill>
        <p:spPr>
          <a:xfrm>
            <a:off x="6753147" y="5715000"/>
            <a:ext cx="2365453" cy="1024217"/>
          </a:xfrm>
          <a:prstGeom prst="rect">
            <a:avLst/>
          </a:prstGeom>
        </p:spPr>
      </p:pic>
    </p:spTree>
    <p:extLst>
      <p:ext uri="{BB962C8B-B14F-4D97-AF65-F5344CB8AC3E}">
        <p14:creationId xmlns:p14="http://schemas.microsoft.com/office/powerpoint/2010/main" val="308612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C5530E-85F5-4469-A5C9-54B113C11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49532" y="620722"/>
            <a:ext cx="2740574" cy="3532989"/>
          </a:xfrm>
        </p:spPr>
        <p:txBody>
          <a:bodyPr anchor="b">
            <a:normAutofit/>
          </a:bodyPr>
          <a:lstStyle/>
          <a:p>
            <a:r>
              <a:rPr lang="en-US" sz="2700" b="1">
                <a:solidFill>
                  <a:srgbClr val="FFFFFF"/>
                </a:solidFill>
              </a:rPr>
              <a:t>ObjectiveS of Presentation</a:t>
            </a:r>
            <a:endParaRPr lang="en-TT" sz="2700" b="1">
              <a:solidFill>
                <a:srgbClr val="FFFFFF"/>
              </a:solidFill>
            </a:endParaRPr>
          </a:p>
        </p:txBody>
      </p:sp>
      <p:sp useBgFill="1">
        <p:nvSpPr>
          <p:cNvPr id="11" name="Snip Diagonal Corner Rectangle 21">
            <a:extLst>
              <a:ext uri="{FF2B5EF4-FFF2-40B4-BE49-F238E27FC236}">
                <a16:creationId xmlns:a16="http://schemas.microsoft.com/office/drawing/2014/main" id="{A9CEB52D-0D40-45E3-94F9-CDB2083A9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500" y="620722"/>
            <a:ext cx="4931622"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F7EB202-DE79-4E39-BCF0-D9855DA173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14" name="Straight Connector 13">
              <a:extLst>
                <a:ext uri="{FF2B5EF4-FFF2-40B4-BE49-F238E27FC236}">
                  <a16:creationId xmlns:a16="http://schemas.microsoft.com/office/drawing/2014/main" id="{4DF8FC51-F3B0-4D84-A367-A14707163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B3C3EDB-3DD5-4F8C-84C2-B598DB12A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9DD3267-7A88-4810-94C1-0176A11D9C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9F7E30E-9755-4BB4-B799-15752AE275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0A74F5-C569-4A54-9AA8-8F85E9E7E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C12FAED1-1BEC-B8B6-7BE4-6FCE533DF923}"/>
              </a:ext>
            </a:extLst>
          </p:cNvPr>
          <p:cNvGraphicFramePr>
            <a:graphicFrameLocks noGrp="1"/>
          </p:cNvGraphicFramePr>
          <p:nvPr>
            <p:ph idx="1"/>
            <p:extLst>
              <p:ext uri="{D42A27DB-BD31-4B8C-83A1-F6EECF244321}">
                <p14:modId xmlns:p14="http://schemas.microsoft.com/office/powerpoint/2010/main" val="1049743552"/>
              </p:ext>
            </p:extLst>
          </p:nvPr>
        </p:nvGraphicFramePr>
        <p:xfrm>
          <a:off x="823912" y="1096963"/>
          <a:ext cx="4232672" cy="433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636362E-0A2A-1B52-E6DB-4BEBC96D8127}"/>
              </a:ext>
            </a:extLst>
          </p:cNvPr>
          <p:cNvPicPr>
            <a:picLocks noChangeAspect="1"/>
          </p:cNvPicPr>
          <p:nvPr/>
        </p:nvPicPr>
        <p:blipFill>
          <a:blip r:embed="rId8"/>
          <a:stretch>
            <a:fillRect/>
          </a:stretch>
        </p:blipFill>
        <p:spPr>
          <a:xfrm>
            <a:off x="6662819" y="5754814"/>
            <a:ext cx="2365453" cy="1024217"/>
          </a:xfrm>
          <a:prstGeom prst="rect">
            <a:avLst/>
          </a:prstGeom>
        </p:spPr>
      </p:pic>
    </p:spTree>
    <p:extLst>
      <p:ext uri="{BB962C8B-B14F-4D97-AF65-F5344CB8AC3E}">
        <p14:creationId xmlns:p14="http://schemas.microsoft.com/office/powerpoint/2010/main" val="364762035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67"/>
          <p:cNvSpPr>
            <a:spLocks noChangeArrowheads="1"/>
          </p:cNvSpPr>
          <p:nvPr/>
        </p:nvSpPr>
        <p:spPr bwMode="gray">
          <a:xfrm>
            <a:off x="561975" y="2514600"/>
            <a:ext cx="8077200" cy="2010181"/>
          </a:xfrm>
          <a:prstGeom prst="roundRect">
            <a:avLst>
              <a:gd name="adj" fmla="val 16667"/>
            </a:avLst>
          </a:prstGeom>
          <a:solidFill>
            <a:srgbClr val="FFFFFF">
              <a:alpha val="89999"/>
            </a:srgbClr>
          </a:solidFill>
          <a:ln w="254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TT"/>
          </a:p>
        </p:txBody>
      </p:sp>
      <p:sp>
        <p:nvSpPr>
          <p:cNvPr id="3" name="Content Placeholder 2"/>
          <p:cNvSpPr>
            <a:spLocks noGrp="1"/>
          </p:cNvSpPr>
          <p:nvPr>
            <p:ph idx="1"/>
          </p:nvPr>
        </p:nvSpPr>
        <p:spPr>
          <a:xfrm>
            <a:off x="752475" y="2643390"/>
            <a:ext cx="7696200" cy="1752600"/>
          </a:xfrm>
        </p:spPr>
        <p:txBody>
          <a:bodyPr>
            <a:normAutofit/>
          </a:bodyPr>
          <a:lstStyle/>
          <a:p>
            <a:pPr marL="0" indent="0" algn="just">
              <a:buNone/>
            </a:pPr>
            <a:r>
              <a:rPr lang="en-US" sz="2800" b="1" dirty="0"/>
              <a:t>The </a:t>
            </a:r>
            <a:r>
              <a:rPr lang="en-US" sz="2600" b="1" dirty="0"/>
              <a:t>making</a:t>
            </a:r>
            <a:r>
              <a:rPr lang="en-US" sz="2800" b="1" dirty="0"/>
              <a:t> of a plan to carry out your wishes as to the distribution of your estate before or after death.</a:t>
            </a:r>
          </a:p>
        </p:txBody>
      </p:sp>
      <p:sp>
        <p:nvSpPr>
          <p:cNvPr id="9" name="Title 1"/>
          <p:cNvSpPr txBox="1">
            <a:spLocks/>
          </p:cNvSpPr>
          <p:nvPr/>
        </p:nvSpPr>
        <p:spPr>
          <a:xfrm>
            <a:off x="419100" y="381000"/>
            <a:ext cx="8001000" cy="9906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solidFill>
              </a:rPr>
              <a:t>Estate Planning</a:t>
            </a:r>
          </a:p>
        </p:txBody>
      </p:sp>
      <p:pic>
        <p:nvPicPr>
          <p:cNvPr id="2" name="Picture 1">
            <a:extLst>
              <a:ext uri="{FF2B5EF4-FFF2-40B4-BE49-F238E27FC236}">
                <a16:creationId xmlns:a16="http://schemas.microsoft.com/office/drawing/2014/main" id="{005FC6DE-310F-4E46-F2ED-8ADA6F8A7B8D}"/>
              </a:ext>
            </a:extLst>
          </p:cNvPr>
          <p:cNvPicPr>
            <a:picLocks noChangeAspect="1"/>
          </p:cNvPicPr>
          <p:nvPr/>
        </p:nvPicPr>
        <p:blipFill>
          <a:blip r:embed="rId3"/>
          <a:stretch>
            <a:fillRect/>
          </a:stretch>
        </p:blipFill>
        <p:spPr>
          <a:xfrm>
            <a:off x="6778547" y="5833783"/>
            <a:ext cx="2365453" cy="1024217"/>
          </a:xfrm>
          <a:prstGeom prst="rect">
            <a:avLst/>
          </a:prstGeom>
        </p:spPr>
      </p:pic>
    </p:spTree>
    <p:extLst>
      <p:ext uri="{BB962C8B-B14F-4D97-AF65-F5344CB8AC3E}">
        <p14:creationId xmlns:p14="http://schemas.microsoft.com/office/powerpoint/2010/main" val="65960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5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250" fill="hold"/>
                                        <p:tgtEl>
                                          <p:spTgt spid="9"/>
                                        </p:tgtEl>
                                        <p:attrNameLst>
                                          <p:attrName>ppt_w</p:attrName>
                                        </p:attrNameLst>
                                      </p:cBhvr>
                                      <p:tavLst>
                                        <p:tav tm="0">
                                          <p:val>
                                            <p:fltVal val="0"/>
                                          </p:val>
                                        </p:tav>
                                        <p:tav tm="100000">
                                          <p:val>
                                            <p:strVal val="#ppt_w"/>
                                          </p:val>
                                        </p:tav>
                                      </p:tavLst>
                                    </p:anim>
                                    <p:anim calcmode="lin" valueType="num">
                                      <p:cBhvr>
                                        <p:cTn id="14" dur="1250" fill="hold"/>
                                        <p:tgtEl>
                                          <p:spTgt spid="9"/>
                                        </p:tgtEl>
                                        <p:attrNameLst>
                                          <p:attrName>ppt_h</p:attrName>
                                        </p:attrNameLst>
                                      </p:cBhvr>
                                      <p:tavLst>
                                        <p:tav tm="0">
                                          <p:val>
                                            <p:fltVal val="0"/>
                                          </p:val>
                                        </p:tav>
                                        <p:tav tm="100000">
                                          <p:val>
                                            <p:strVal val="#ppt_h"/>
                                          </p:val>
                                        </p:tav>
                                      </p:tavLst>
                                    </p:anim>
                                    <p:anim calcmode="lin" valueType="num">
                                      <p:cBhvr>
                                        <p:cTn id="15" dur="1250" fill="hold"/>
                                        <p:tgtEl>
                                          <p:spTgt spid="9"/>
                                        </p:tgtEl>
                                        <p:attrNameLst>
                                          <p:attrName>style.rotation</p:attrName>
                                        </p:attrNameLst>
                                      </p:cBhvr>
                                      <p:tavLst>
                                        <p:tav tm="0">
                                          <p:val>
                                            <p:fltVal val="90"/>
                                          </p:val>
                                        </p:tav>
                                        <p:tav tm="100000">
                                          <p:val>
                                            <p:fltVal val="0"/>
                                          </p:val>
                                        </p:tav>
                                      </p:tavLst>
                                    </p:anim>
                                    <p:animEffect transition="in" filter="fade">
                                      <p:cBhvr>
                                        <p:cTn id="16"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8001000" cy="838200"/>
          </a:xfrm>
        </p:spPr>
        <p:txBody>
          <a:bodyPr/>
          <a:lstStyle/>
          <a:p>
            <a:r>
              <a:rPr lang="en-US" sz="4000" b="1" dirty="0">
                <a:solidFill>
                  <a:schemeClr val="accent2"/>
                </a:solidFill>
              </a:rPr>
              <a:t>Estate – What is it?</a:t>
            </a:r>
          </a:p>
        </p:txBody>
      </p:sp>
      <p:sp>
        <p:nvSpPr>
          <p:cNvPr id="3" name="Subtitle 2"/>
          <p:cNvSpPr>
            <a:spLocks noGrp="1"/>
          </p:cNvSpPr>
          <p:nvPr>
            <p:ph type="subTitle" idx="1"/>
          </p:nvPr>
        </p:nvSpPr>
        <p:spPr>
          <a:xfrm>
            <a:off x="342900" y="1066800"/>
            <a:ext cx="8534400" cy="1447800"/>
          </a:xfrm>
        </p:spPr>
        <p:txBody>
          <a:bodyPr>
            <a:noAutofit/>
          </a:bodyPr>
          <a:lstStyle/>
          <a:p>
            <a:r>
              <a:rPr lang="en-US" sz="2200" b="1" dirty="0">
                <a:solidFill>
                  <a:schemeClr val="tx1"/>
                </a:solidFill>
              </a:rPr>
              <a:t>Quantity, nature and extent of interest that a person has in real and personal property.</a:t>
            </a:r>
            <a:endParaRPr lang="en-US" sz="1050" b="1" dirty="0">
              <a:solidFill>
                <a:schemeClr val="tx1"/>
              </a:solidFill>
            </a:endParaRPr>
          </a:p>
          <a:p>
            <a:pPr algn="ctr"/>
            <a:r>
              <a:rPr lang="en-US" sz="2200" b="1" dirty="0">
                <a:solidFill>
                  <a:schemeClr val="tx1"/>
                </a:solidFill>
              </a:rPr>
              <a:t>“Everything you Own” </a:t>
            </a:r>
          </a:p>
        </p:txBody>
      </p:sp>
      <p:graphicFrame>
        <p:nvGraphicFramePr>
          <p:cNvPr id="5" name="Table 5">
            <a:extLst>
              <a:ext uri="{FF2B5EF4-FFF2-40B4-BE49-F238E27FC236}">
                <a16:creationId xmlns:a16="http://schemas.microsoft.com/office/drawing/2014/main" id="{6E6DD068-0CC2-42E3-9636-71C6BF766F5A}"/>
              </a:ext>
            </a:extLst>
          </p:cNvPr>
          <p:cNvGraphicFramePr>
            <a:graphicFrameLocks noGrp="1"/>
          </p:cNvGraphicFramePr>
          <p:nvPr>
            <p:extLst>
              <p:ext uri="{D42A27DB-BD31-4B8C-83A1-F6EECF244321}">
                <p14:modId xmlns:p14="http://schemas.microsoft.com/office/powerpoint/2010/main" val="3578687708"/>
              </p:ext>
            </p:extLst>
          </p:nvPr>
        </p:nvGraphicFramePr>
        <p:xfrm>
          <a:off x="1219200" y="2605415"/>
          <a:ext cx="7010400" cy="4241069"/>
        </p:xfrm>
        <a:graphic>
          <a:graphicData uri="http://schemas.openxmlformats.org/drawingml/2006/table">
            <a:tbl>
              <a:tblPr firstRow="1" bandRow="1">
                <a:tableStyleId>{21E4AEA4-8DFA-4A89-87EB-49C32662AFE0}</a:tableStyleId>
              </a:tblPr>
              <a:tblGrid>
                <a:gridCol w="3120013">
                  <a:extLst>
                    <a:ext uri="{9D8B030D-6E8A-4147-A177-3AD203B41FA5}">
                      <a16:colId xmlns:a16="http://schemas.microsoft.com/office/drawing/2014/main" val="2629847064"/>
                    </a:ext>
                  </a:extLst>
                </a:gridCol>
                <a:gridCol w="3890387">
                  <a:extLst>
                    <a:ext uri="{9D8B030D-6E8A-4147-A177-3AD203B41FA5}">
                      <a16:colId xmlns:a16="http://schemas.microsoft.com/office/drawing/2014/main" val="4111171582"/>
                    </a:ext>
                  </a:extLst>
                </a:gridCol>
              </a:tblGrid>
              <a:tr h="675579">
                <a:tc gridSpan="2">
                  <a:txBody>
                    <a:bodyPr/>
                    <a:lstStyle/>
                    <a:p>
                      <a:pPr algn="ctr"/>
                      <a:r>
                        <a:rPr lang="en-US" sz="2400" dirty="0"/>
                        <a:t>Types of Property</a:t>
                      </a:r>
                    </a:p>
                  </a:txBody>
                  <a:tcPr/>
                </a:tc>
                <a:tc hMerge="1">
                  <a:txBody>
                    <a:bodyPr/>
                    <a:lstStyle/>
                    <a:p>
                      <a:endParaRPr lang="en-US" dirty="0"/>
                    </a:p>
                  </a:txBody>
                  <a:tcPr/>
                </a:tc>
                <a:extLst>
                  <a:ext uri="{0D108BD9-81ED-4DB2-BD59-A6C34878D82A}">
                    <a16:rowId xmlns:a16="http://schemas.microsoft.com/office/drawing/2014/main" val="1528048862"/>
                  </a:ext>
                </a:extLst>
              </a:tr>
              <a:tr h="547970">
                <a:tc>
                  <a:txBody>
                    <a:bodyPr/>
                    <a:lstStyle/>
                    <a:p>
                      <a:pPr algn="ctr"/>
                      <a:r>
                        <a:rPr lang="en-US" sz="2400" b="1" dirty="0"/>
                        <a:t>Real Property</a:t>
                      </a:r>
                    </a:p>
                  </a:txBody>
                  <a:tcPr/>
                </a:tc>
                <a:tc>
                  <a:txBody>
                    <a:bodyPr/>
                    <a:lstStyle/>
                    <a:p>
                      <a:pPr algn="ctr"/>
                      <a:r>
                        <a:rPr lang="en-US" sz="2400" b="1" dirty="0"/>
                        <a:t>Personal Property</a:t>
                      </a:r>
                    </a:p>
                  </a:txBody>
                  <a:tcPr/>
                </a:tc>
                <a:extLst>
                  <a:ext uri="{0D108BD9-81ED-4DB2-BD59-A6C34878D82A}">
                    <a16:rowId xmlns:a16="http://schemas.microsoft.com/office/drawing/2014/main" val="2056999748"/>
                  </a:ext>
                </a:extLst>
              </a:tr>
              <a:tr h="287663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Everything permanently attached to a land or goes with the land.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t> </a:t>
                      </a:r>
                      <a:r>
                        <a:rPr lang="en-US" sz="2000" b="1" dirty="0"/>
                        <a:t>(Land &amp; Building)</a:t>
                      </a:r>
                    </a:p>
                    <a:p>
                      <a:pPr algn="ctr"/>
                      <a:endParaRPr lang="en-US" sz="2400" dirty="0"/>
                    </a:p>
                  </a:txBody>
                  <a:tcPr/>
                </a:tc>
                <a:tc>
                  <a:txBody>
                    <a:bodyPr/>
                    <a:lstStyle/>
                    <a:p>
                      <a:pPr algn="ctr"/>
                      <a:r>
                        <a:rPr lang="en-US" sz="2400" dirty="0"/>
                        <a:t>Everything other than real property, that is movable and tangible. </a:t>
                      </a:r>
                    </a:p>
                    <a:p>
                      <a:pPr algn="ctr"/>
                      <a:endParaRPr lang="en-US" sz="2400" dirty="0"/>
                    </a:p>
                    <a:p>
                      <a:pPr algn="ctr"/>
                      <a:r>
                        <a:rPr lang="en-US" sz="2000" b="1" dirty="0"/>
                        <a:t>(E.g. cash, cars, insurance policies, jewelry)</a:t>
                      </a:r>
                    </a:p>
                  </a:txBody>
                  <a:tcPr/>
                </a:tc>
                <a:extLst>
                  <a:ext uri="{0D108BD9-81ED-4DB2-BD59-A6C34878D82A}">
                    <a16:rowId xmlns:a16="http://schemas.microsoft.com/office/drawing/2014/main" val="1140887891"/>
                  </a:ext>
                </a:extLst>
              </a:tr>
            </a:tbl>
          </a:graphicData>
        </a:graphic>
      </p:graphicFrame>
    </p:spTree>
    <p:extLst>
      <p:ext uri="{BB962C8B-B14F-4D97-AF65-F5344CB8AC3E}">
        <p14:creationId xmlns:p14="http://schemas.microsoft.com/office/powerpoint/2010/main" val="240730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par>
                          <p:cTn id="11" fill="hold">
                            <p:stCondLst>
                              <p:cond delay="1250"/>
                            </p:stCondLst>
                            <p:childTnLst>
                              <p:par>
                                <p:cTn id="12" presetID="53"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534400" cy="4301070"/>
          </a:xfrm>
        </p:spPr>
        <p:txBody>
          <a:bodyPr>
            <a:normAutofit/>
          </a:bodyPr>
          <a:lstStyle/>
          <a:p>
            <a:r>
              <a:rPr lang="en-TT" sz="3200" b="1" dirty="0">
                <a:solidFill>
                  <a:schemeClr val="tx1"/>
                </a:solidFill>
              </a:rPr>
              <a:t>An estate can be distributed in 3 broad ways :-</a:t>
            </a:r>
          </a:p>
          <a:p>
            <a:pPr lvl="1"/>
            <a:r>
              <a:rPr lang="en-TT" sz="3200" b="1" dirty="0">
                <a:solidFill>
                  <a:schemeClr val="tx1"/>
                </a:solidFill>
              </a:rPr>
              <a:t>Inter Vivos (while alive)</a:t>
            </a:r>
          </a:p>
          <a:p>
            <a:pPr lvl="1"/>
            <a:r>
              <a:rPr lang="en-TT" sz="3200" b="1" dirty="0">
                <a:solidFill>
                  <a:schemeClr val="tx1"/>
                </a:solidFill>
              </a:rPr>
              <a:t>Under Testacy (after death but pursuant to a Will of the deceased) </a:t>
            </a:r>
          </a:p>
          <a:p>
            <a:pPr lvl="1"/>
            <a:r>
              <a:rPr lang="en-TT" sz="3200" b="1" dirty="0">
                <a:solidFill>
                  <a:schemeClr val="tx1"/>
                </a:solidFill>
              </a:rPr>
              <a:t>Under Intestacy (after death but there is no Will</a:t>
            </a:r>
            <a:r>
              <a:rPr lang="en-TT" sz="2400" b="1" dirty="0">
                <a:solidFill>
                  <a:schemeClr val="tx1"/>
                </a:solidFill>
              </a:rPr>
              <a:t>)</a:t>
            </a:r>
          </a:p>
          <a:p>
            <a:endParaRPr lang="en-TT" dirty="0"/>
          </a:p>
        </p:txBody>
      </p:sp>
      <p:sp>
        <p:nvSpPr>
          <p:cNvPr id="4" name="Title 1"/>
          <p:cNvSpPr txBox="1">
            <a:spLocks/>
          </p:cNvSpPr>
          <p:nvPr/>
        </p:nvSpPr>
        <p:spPr>
          <a:xfrm>
            <a:off x="571500" y="381000"/>
            <a:ext cx="8001000" cy="9906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solidFill>
              </a:rPr>
              <a:t>Distribution of Estate </a:t>
            </a:r>
          </a:p>
        </p:txBody>
      </p:sp>
    </p:spTree>
    <p:extLst>
      <p:ext uri="{BB962C8B-B14F-4D97-AF65-F5344CB8AC3E}">
        <p14:creationId xmlns:p14="http://schemas.microsoft.com/office/powerpoint/2010/main" val="12345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250" fill="hold"/>
                                        <p:tgtEl>
                                          <p:spTgt spid="4"/>
                                        </p:tgtEl>
                                        <p:attrNameLst>
                                          <p:attrName>ppt_w</p:attrName>
                                        </p:attrNameLst>
                                      </p:cBhvr>
                                      <p:tavLst>
                                        <p:tav tm="0">
                                          <p:val>
                                            <p:fltVal val="0"/>
                                          </p:val>
                                        </p:tav>
                                        <p:tav tm="100000">
                                          <p:val>
                                            <p:strVal val="#ppt_w"/>
                                          </p:val>
                                        </p:tav>
                                      </p:tavLst>
                                    </p:anim>
                                    <p:anim calcmode="lin" valueType="num">
                                      <p:cBhvr>
                                        <p:cTn id="23" dur="1250" fill="hold"/>
                                        <p:tgtEl>
                                          <p:spTgt spid="4"/>
                                        </p:tgtEl>
                                        <p:attrNameLst>
                                          <p:attrName>ppt_h</p:attrName>
                                        </p:attrNameLst>
                                      </p:cBhvr>
                                      <p:tavLst>
                                        <p:tav tm="0">
                                          <p:val>
                                            <p:fltVal val="0"/>
                                          </p:val>
                                        </p:tav>
                                        <p:tav tm="100000">
                                          <p:val>
                                            <p:strVal val="#ppt_h"/>
                                          </p:val>
                                        </p:tav>
                                      </p:tavLst>
                                    </p:anim>
                                    <p:anim calcmode="lin" valueType="num">
                                      <p:cBhvr>
                                        <p:cTn id="24" dur="1250" fill="hold"/>
                                        <p:tgtEl>
                                          <p:spTgt spid="4"/>
                                        </p:tgtEl>
                                        <p:attrNameLst>
                                          <p:attrName>style.rotation</p:attrName>
                                        </p:attrNameLst>
                                      </p:cBhvr>
                                      <p:tavLst>
                                        <p:tav tm="0">
                                          <p:val>
                                            <p:fltVal val="90"/>
                                          </p:val>
                                        </p:tav>
                                        <p:tav tm="100000">
                                          <p:val>
                                            <p:fltVal val="0"/>
                                          </p:val>
                                        </p:tav>
                                      </p:tavLst>
                                    </p:anim>
                                    <p:animEffect transition="in" filter="fade">
                                      <p:cBhvr>
                                        <p:cTn id="2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
          <p:cNvSpPr>
            <a:spLocks noChangeArrowheads="1"/>
          </p:cNvSpPr>
          <p:nvPr/>
        </p:nvSpPr>
        <p:spPr bwMode="gray">
          <a:xfrm>
            <a:off x="2645569" y="652399"/>
            <a:ext cx="4157662" cy="762001"/>
          </a:xfrm>
          <a:prstGeom prst="roundRect">
            <a:avLst>
              <a:gd name="adj" fmla="val 50000"/>
            </a:avLst>
          </a:prstGeom>
          <a:solidFill>
            <a:schemeClr val="tx1"/>
          </a:soli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TT" sz="4400" b="1" i="0" u="none" strike="noStrike" kern="0" cap="none" spc="0" normalizeH="0" baseline="0" noProof="0" dirty="0">
              <a:ln>
                <a:noFill/>
              </a:ln>
              <a:solidFill>
                <a:srgbClr val="FFFFFF"/>
              </a:solidFill>
              <a:effectLst/>
              <a:uLnTx/>
              <a:uFillTx/>
              <a:latin typeface="Arial Black" pitchFamily="34" charset="0"/>
            </a:endParaRPr>
          </a:p>
        </p:txBody>
      </p:sp>
      <p:sp>
        <p:nvSpPr>
          <p:cNvPr id="2" name="Title 1"/>
          <p:cNvSpPr>
            <a:spLocks noGrp="1"/>
          </p:cNvSpPr>
          <p:nvPr>
            <p:ph type="title"/>
          </p:nvPr>
        </p:nvSpPr>
        <p:spPr>
          <a:xfrm>
            <a:off x="2493169" y="484917"/>
            <a:ext cx="4157662" cy="1096963"/>
          </a:xfrm>
        </p:spPr>
        <p:txBody>
          <a:bodyPr/>
          <a:lstStyle/>
          <a:p>
            <a:pPr algn="ctr"/>
            <a:r>
              <a:rPr lang="en-US" b="1" dirty="0">
                <a:solidFill>
                  <a:schemeClr val="accent2"/>
                </a:solidFill>
              </a:rPr>
              <a:t>Testacy</a:t>
            </a:r>
          </a:p>
        </p:txBody>
      </p:sp>
      <p:sp>
        <p:nvSpPr>
          <p:cNvPr id="4" name="AutoShape 4"/>
          <p:cNvSpPr>
            <a:spLocks noChangeArrowheads="1"/>
          </p:cNvSpPr>
          <p:nvPr/>
        </p:nvSpPr>
        <p:spPr bwMode="gray">
          <a:xfrm>
            <a:off x="495300" y="1822341"/>
            <a:ext cx="8153400" cy="3657600"/>
          </a:xfrm>
          <a:prstGeom prst="chevron">
            <a:avLst>
              <a:gd name="adj" fmla="val 17842"/>
            </a:avLst>
          </a:prstGeom>
          <a:solidFill>
            <a:schemeClr val="tx1"/>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TT" sz="1800" b="0" i="0" u="none" strike="noStrike" kern="0" cap="none" spc="0" normalizeH="0" baseline="0" noProof="0" dirty="0">
              <a:ln>
                <a:noFill/>
              </a:ln>
              <a:solidFill>
                <a:srgbClr val="0C1B5A"/>
              </a:solidFill>
              <a:effectLst/>
              <a:uLnTx/>
              <a:uFillTx/>
              <a:latin typeface="Arial" pitchFamily="34" charset="0"/>
            </a:endParaRPr>
          </a:p>
        </p:txBody>
      </p:sp>
      <p:sp>
        <p:nvSpPr>
          <p:cNvPr id="7" name="TextBox 6"/>
          <p:cNvSpPr txBox="1"/>
          <p:nvPr/>
        </p:nvSpPr>
        <p:spPr>
          <a:xfrm>
            <a:off x="1676400" y="2951946"/>
            <a:ext cx="5715000" cy="1384995"/>
          </a:xfrm>
          <a:prstGeom prst="rect">
            <a:avLst/>
          </a:prstGeom>
          <a:noFill/>
        </p:spPr>
        <p:txBody>
          <a:bodyPr wrap="square" rtlCol="0">
            <a:spAutoFit/>
          </a:bodyPr>
          <a:lstStyle/>
          <a:p>
            <a:r>
              <a:rPr lang="en-US" sz="2800" b="1" dirty="0">
                <a:solidFill>
                  <a:schemeClr val="bg1"/>
                </a:solidFill>
              </a:rPr>
              <a:t>Leaving a valid will at one's death to direct the distribution of one's estate.</a:t>
            </a:r>
            <a:endParaRPr lang="en-TT" sz="2800" b="1" dirty="0">
              <a:solidFill>
                <a:schemeClr val="bg1"/>
              </a:solidFill>
            </a:endParaRPr>
          </a:p>
        </p:txBody>
      </p:sp>
      <p:pic>
        <p:nvPicPr>
          <p:cNvPr id="3" name="Picture 2">
            <a:extLst>
              <a:ext uri="{FF2B5EF4-FFF2-40B4-BE49-F238E27FC236}">
                <a16:creationId xmlns:a16="http://schemas.microsoft.com/office/drawing/2014/main" id="{B395C522-8C54-35FA-573B-CB3C75D0C216}"/>
              </a:ext>
            </a:extLst>
          </p:cNvPr>
          <p:cNvPicPr>
            <a:picLocks noChangeAspect="1"/>
          </p:cNvPicPr>
          <p:nvPr/>
        </p:nvPicPr>
        <p:blipFill>
          <a:blip r:embed="rId3"/>
          <a:stretch>
            <a:fillRect/>
          </a:stretch>
        </p:blipFill>
        <p:spPr>
          <a:xfrm>
            <a:off x="6771290" y="5833783"/>
            <a:ext cx="2365453" cy="1024217"/>
          </a:xfrm>
          <a:prstGeom prst="rect">
            <a:avLst/>
          </a:prstGeom>
        </p:spPr>
      </p:pic>
    </p:spTree>
    <p:extLst>
      <p:ext uri="{BB962C8B-B14F-4D97-AF65-F5344CB8AC3E}">
        <p14:creationId xmlns:p14="http://schemas.microsoft.com/office/powerpoint/2010/main" val="18774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838200" y="1092476"/>
            <a:ext cx="7086600" cy="4673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utoShape 2" descr="293 Wills Stock Photos, Images | Download Wills Pictures on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T"/>
          </a:p>
        </p:txBody>
      </p:sp>
      <p:pic>
        <p:nvPicPr>
          <p:cNvPr id="2" name="Picture 1">
            <a:extLst>
              <a:ext uri="{FF2B5EF4-FFF2-40B4-BE49-F238E27FC236}">
                <a16:creationId xmlns:a16="http://schemas.microsoft.com/office/drawing/2014/main" id="{C658BA95-F2C0-D025-CC1A-285429FAF340}"/>
              </a:ext>
            </a:extLst>
          </p:cNvPr>
          <p:cNvPicPr>
            <a:picLocks noChangeAspect="1"/>
          </p:cNvPicPr>
          <p:nvPr/>
        </p:nvPicPr>
        <p:blipFill>
          <a:blip r:embed="rId4"/>
          <a:stretch>
            <a:fillRect/>
          </a:stretch>
        </p:blipFill>
        <p:spPr>
          <a:xfrm>
            <a:off x="6778547" y="5764840"/>
            <a:ext cx="2365453" cy="1024217"/>
          </a:xfrm>
          <a:prstGeom prst="rect">
            <a:avLst/>
          </a:prstGeom>
        </p:spPr>
      </p:pic>
    </p:spTree>
    <p:extLst>
      <p:ext uri="{BB962C8B-B14F-4D97-AF65-F5344CB8AC3E}">
        <p14:creationId xmlns:p14="http://schemas.microsoft.com/office/powerpoint/2010/main" val="1684323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16B007E-A983-47EA-9474-80D6F58330F9}"/>
              </a:ext>
            </a:extLst>
          </p:cNvPr>
          <p:cNvSpPr>
            <a:spLocks noGrp="1"/>
          </p:cNvSpPr>
          <p:nvPr>
            <p:ph idx="1"/>
          </p:nvPr>
        </p:nvSpPr>
        <p:spPr>
          <a:xfrm>
            <a:off x="1066800" y="2743200"/>
            <a:ext cx="6799262" cy="3605212"/>
          </a:xfrm>
        </p:spPr>
        <p:txBody>
          <a:bodyPr>
            <a:normAutofit/>
          </a:bodyPr>
          <a:lstStyle/>
          <a:p>
            <a:pPr algn="just"/>
            <a:r>
              <a:rPr lang="en-TT" dirty="0"/>
              <a:t> </a:t>
            </a:r>
            <a:r>
              <a:rPr lang="en-TT" b="1" dirty="0">
                <a:solidFill>
                  <a:schemeClr val="tx1"/>
                </a:solidFill>
              </a:rPr>
              <a:t>A Will is a legal document in</a:t>
            </a:r>
            <a:r>
              <a:rPr lang="en-TT" dirty="0">
                <a:solidFill>
                  <a:schemeClr val="tx1"/>
                </a:solidFill>
              </a:rPr>
              <a:t> which a person (the testator) declares their intention as to what should happen to their estate after their death, and which is executed in accordance with certain legal formalities.</a:t>
            </a:r>
            <a:endParaRPr lang="en-US" b="1" dirty="0">
              <a:solidFill>
                <a:schemeClr val="tx1"/>
              </a:solidFill>
            </a:endParaRPr>
          </a:p>
          <a:p>
            <a:r>
              <a:rPr lang="en-US" b="1" dirty="0">
                <a:solidFill>
                  <a:schemeClr val="tx1"/>
                </a:solidFill>
              </a:rPr>
              <a:t>By making a Will, you decide who gets what portion of your Estate at a time when you are of sound mind.</a:t>
            </a:r>
          </a:p>
          <a:p>
            <a:r>
              <a:rPr lang="en-US" b="1" dirty="0">
                <a:solidFill>
                  <a:schemeClr val="tx1"/>
                </a:solidFill>
              </a:rPr>
              <a:t>You decide who will be appointed to carry out your wishes as stated in the Will (Executor)</a:t>
            </a:r>
          </a:p>
          <a:p>
            <a:endParaRPr lang="en-US" b="1" dirty="0"/>
          </a:p>
          <a:p>
            <a:endParaRPr lang="en-US" b="1" dirty="0"/>
          </a:p>
          <a:p>
            <a:endParaRPr lang="en-US" b="1" dirty="0"/>
          </a:p>
        </p:txBody>
      </p:sp>
      <p:pic>
        <p:nvPicPr>
          <p:cNvPr id="5" name="Picture 2" descr="http://www.continuumfp.com.au/wp-content/uploads/2012/10/Estate-planning.jpg">
            <a:hlinkClick r:id="rId3"/>
            <a:extLst>
              <a:ext uri="{FF2B5EF4-FFF2-40B4-BE49-F238E27FC236}">
                <a16:creationId xmlns:a16="http://schemas.microsoft.com/office/drawing/2014/main" id="{56F98BF3-DF6C-4494-B73C-A6B8DA3704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15" b="23623"/>
          <a:stretch/>
        </p:blipFill>
        <p:spPr bwMode="auto">
          <a:xfrm>
            <a:off x="0" y="0"/>
            <a:ext cx="914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C53A64-0592-CC6F-8BE4-0726BE364A15}"/>
              </a:ext>
            </a:extLst>
          </p:cNvPr>
          <p:cNvSpPr txBox="1"/>
          <p:nvPr/>
        </p:nvSpPr>
        <p:spPr>
          <a:xfrm>
            <a:off x="2057400" y="1676400"/>
            <a:ext cx="5029200" cy="461665"/>
          </a:xfrm>
          <a:prstGeom prst="rect">
            <a:avLst/>
          </a:prstGeom>
          <a:noFill/>
        </p:spPr>
        <p:txBody>
          <a:bodyPr wrap="square" rtlCol="0">
            <a:spAutoFit/>
          </a:bodyPr>
          <a:lstStyle/>
          <a:p>
            <a:pPr algn="ctr"/>
            <a:r>
              <a:rPr lang="en-TT" sz="2400" b="1" dirty="0"/>
              <a:t>WHY SHOULD I LEAVE A WILL?</a:t>
            </a:r>
          </a:p>
        </p:txBody>
      </p:sp>
      <p:pic>
        <p:nvPicPr>
          <p:cNvPr id="3" name="Picture 2">
            <a:extLst>
              <a:ext uri="{FF2B5EF4-FFF2-40B4-BE49-F238E27FC236}">
                <a16:creationId xmlns:a16="http://schemas.microsoft.com/office/drawing/2014/main" id="{70A4B8D1-AE05-0974-8A1D-A7A7F265F046}"/>
              </a:ext>
            </a:extLst>
          </p:cNvPr>
          <p:cNvPicPr>
            <a:picLocks noChangeAspect="1"/>
          </p:cNvPicPr>
          <p:nvPr/>
        </p:nvPicPr>
        <p:blipFill>
          <a:blip r:embed="rId5"/>
          <a:stretch>
            <a:fillRect/>
          </a:stretch>
        </p:blipFill>
        <p:spPr>
          <a:xfrm>
            <a:off x="6756776" y="5833783"/>
            <a:ext cx="2365453" cy="1024217"/>
          </a:xfrm>
          <a:prstGeom prst="rect">
            <a:avLst/>
          </a:prstGeom>
        </p:spPr>
      </p:pic>
    </p:spTree>
    <p:extLst>
      <p:ext uri="{BB962C8B-B14F-4D97-AF65-F5344CB8AC3E}">
        <p14:creationId xmlns:p14="http://schemas.microsoft.com/office/powerpoint/2010/main" val="15123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77TGp_fresh_light_ani">
  <a:themeElements>
    <a:clrScheme name="2_wedding Photo Album_01 3">
      <a:dk1>
        <a:srgbClr val="000000"/>
      </a:dk1>
      <a:lt1>
        <a:srgbClr val="60B7CC"/>
      </a:lt1>
      <a:dk2>
        <a:srgbClr val="0E4F5E"/>
      </a:dk2>
      <a:lt2>
        <a:srgbClr val="5F5F5F"/>
      </a:lt2>
      <a:accent1>
        <a:srgbClr val="3268B8"/>
      </a:accent1>
      <a:accent2>
        <a:srgbClr val="6D7481"/>
      </a:accent2>
      <a:accent3>
        <a:srgbClr val="B6D8E2"/>
      </a:accent3>
      <a:accent4>
        <a:srgbClr val="000000"/>
      </a:accent4>
      <a:accent5>
        <a:srgbClr val="ADB9D8"/>
      </a:accent5>
      <a:accent6>
        <a:srgbClr val="626874"/>
      </a:accent6>
      <a:hlink>
        <a:srgbClr val="CD2A19"/>
      </a:hlink>
      <a:folHlink>
        <a:srgbClr val="92BE24"/>
      </a:folHlink>
    </a:clrScheme>
    <a:fontScheme name="3_wedding Photo Album_01">
      <a:majorFont>
        <a:latin typeface=""/>
        <a:ea typeface=""/>
        <a:cs typeface=""/>
      </a:majorFont>
      <a:minorFont>
        <a:latin typeface="Trebuchet MS"/>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extraClrScheme>
      <a:clrScheme name="2_wedding Photo Album_01 1">
        <a:dk1>
          <a:srgbClr val="000000"/>
        </a:dk1>
        <a:lt1>
          <a:srgbClr val="58AFDA"/>
        </a:lt1>
        <a:dk2>
          <a:srgbClr val="003366"/>
        </a:dk2>
        <a:lt2>
          <a:srgbClr val="333333"/>
        </a:lt2>
        <a:accent1>
          <a:srgbClr val="E232B4"/>
        </a:accent1>
        <a:accent2>
          <a:srgbClr val="689D13"/>
        </a:accent2>
        <a:accent3>
          <a:srgbClr val="B4D4EA"/>
        </a:accent3>
        <a:accent4>
          <a:srgbClr val="000000"/>
        </a:accent4>
        <a:accent5>
          <a:srgbClr val="EEADD6"/>
        </a:accent5>
        <a:accent6>
          <a:srgbClr val="5E8E10"/>
        </a:accent6>
        <a:hlink>
          <a:srgbClr val="3874EC"/>
        </a:hlink>
        <a:folHlink>
          <a:srgbClr val="F6A616"/>
        </a:folHlink>
      </a:clrScheme>
      <a:clrMap bg1="lt1" tx1="dk1" bg2="lt2" tx2="dk2" accent1="accent1" accent2="accent2" accent3="accent3" accent4="accent4" accent5="accent5" accent6="accent6" hlink="hlink" folHlink="folHlink"/>
    </a:extraClrScheme>
    <a:extraClrScheme>
      <a:clrScheme name="2_wedding Photo Album_01 2">
        <a:dk1>
          <a:srgbClr val="000000"/>
        </a:dk1>
        <a:lt1>
          <a:srgbClr val="5AC5CA"/>
        </a:lt1>
        <a:dk2>
          <a:srgbClr val="055557"/>
        </a:dk2>
        <a:lt2>
          <a:srgbClr val="5F5F5F"/>
        </a:lt2>
        <a:accent1>
          <a:srgbClr val="4E75CC"/>
        </a:accent1>
        <a:accent2>
          <a:srgbClr val="C99F35"/>
        </a:accent2>
        <a:accent3>
          <a:srgbClr val="B5DFE1"/>
        </a:accent3>
        <a:accent4>
          <a:srgbClr val="000000"/>
        </a:accent4>
        <a:accent5>
          <a:srgbClr val="B2BDE2"/>
        </a:accent5>
        <a:accent6>
          <a:srgbClr val="B6902F"/>
        </a:accent6>
        <a:hlink>
          <a:srgbClr val="55943C"/>
        </a:hlink>
        <a:folHlink>
          <a:srgbClr val="6699FF"/>
        </a:folHlink>
      </a:clrScheme>
      <a:clrMap bg1="lt1" tx1="dk1" bg2="lt2" tx2="dk2" accent1="accent1" accent2="accent2" accent3="accent3" accent4="accent4" accent5="accent5" accent6="accent6" hlink="hlink" folHlink="folHlink"/>
    </a:extraClrScheme>
    <a:extraClrScheme>
      <a:clrScheme name="2_wedding Photo Album_01 3">
        <a:dk1>
          <a:srgbClr val="000000"/>
        </a:dk1>
        <a:lt1>
          <a:srgbClr val="60B7CC"/>
        </a:lt1>
        <a:dk2>
          <a:srgbClr val="0E4F5E"/>
        </a:dk2>
        <a:lt2>
          <a:srgbClr val="5F5F5F"/>
        </a:lt2>
        <a:accent1>
          <a:srgbClr val="3268B8"/>
        </a:accent1>
        <a:accent2>
          <a:srgbClr val="6D7481"/>
        </a:accent2>
        <a:accent3>
          <a:srgbClr val="B6D8E2"/>
        </a:accent3>
        <a:accent4>
          <a:srgbClr val="000000"/>
        </a:accent4>
        <a:accent5>
          <a:srgbClr val="ADB9D8"/>
        </a:accent5>
        <a:accent6>
          <a:srgbClr val="626874"/>
        </a:accent6>
        <a:hlink>
          <a:srgbClr val="CD2A19"/>
        </a:hlink>
        <a:folHlink>
          <a:srgbClr val="92BE2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1693</TotalTime>
  <Words>1104</Words>
  <Application>Microsoft Office PowerPoint</Application>
  <PresentationFormat>On-screen Show (4:3)</PresentationFormat>
  <Paragraphs>147</Paragraphs>
  <Slides>18</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Arial</vt:lpstr>
      <vt:lpstr>Arial Black</vt:lpstr>
      <vt:lpstr>Calibri</vt:lpstr>
      <vt:lpstr>Century Gothic</vt:lpstr>
      <vt:lpstr>Courier New</vt:lpstr>
      <vt:lpstr>Georgia</vt:lpstr>
      <vt:lpstr>Lucida Calligraphy</vt:lpstr>
      <vt:lpstr>Lucida Handwriting</vt:lpstr>
      <vt:lpstr>Segoe UI</vt:lpstr>
      <vt:lpstr>Trebuchet MS</vt:lpstr>
      <vt:lpstr>Wingdings</vt:lpstr>
      <vt:lpstr>Wingdings 3</vt:lpstr>
      <vt:lpstr>477TGp_fresh_light_ani</vt:lpstr>
      <vt:lpstr>Slice</vt:lpstr>
      <vt:lpstr>ESTATE PLANNING, WILLS &amp; PROBATE</vt:lpstr>
      <vt:lpstr>Disclaimer</vt:lpstr>
      <vt:lpstr>ObjectiveS of Presentation</vt:lpstr>
      <vt:lpstr>PowerPoint Presentation</vt:lpstr>
      <vt:lpstr>Estate – What is it?</vt:lpstr>
      <vt:lpstr>PowerPoint Presentation</vt:lpstr>
      <vt:lpstr>Testacy</vt:lpstr>
      <vt:lpstr>PowerPoint Presentation</vt:lpstr>
      <vt:lpstr>PowerPoint Presentation</vt:lpstr>
      <vt:lpstr>PowerPoint Presentation</vt:lpstr>
      <vt:lpstr>PowerPoint Presentation</vt:lpstr>
      <vt:lpstr>Wills- Cont’d</vt:lpstr>
      <vt:lpstr>Considerations in Preparing Will</vt:lpstr>
      <vt:lpstr>Role of the Executor</vt:lpstr>
      <vt:lpstr>Common Misconceptions!</vt:lpstr>
      <vt:lpstr>PowerPoint Presentation</vt:lpstr>
      <vt:lpstr>Distributing Property Before Death (Inter Vivos)</vt:lpstr>
      <vt:lpstr>PowerPoint Presentation</vt:lpstr>
    </vt:vector>
  </TitlesOfParts>
  <Company>hdc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Estate</dc:title>
  <dc:creator>Indira McFarlane Lee</dc:creator>
  <cp:lastModifiedBy>Indira McFarlane-Lee</cp:lastModifiedBy>
  <cp:revision>96</cp:revision>
  <dcterms:created xsi:type="dcterms:W3CDTF">2013-05-10T17:57:23Z</dcterms:created>
  <dcterms:modified xsi:type="dcterms:W3CDTF">2024-10-16T19:37:05Z</dcterms:modified>
</cp:coreProperties>
</file>